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Prata" panose="020B0604020202020204" charset="0"/>
      <p:regular r:id="rId14"/>
    </p:embeddedFont>
    <p:embeddedFont>
      <p:font typeface="Josefin Sans Bold" panose="020B0604020202020204" charset="0"/>
      <p:regular r:id="rId15"/>
    </p:embeddedFont>
    <p:embeddedFont>
      <p:font typeface="Calibri" panose="020F0502020204030204" pitchFamily="34" charset="0"/>
      <p:regular r:id="rId16"/>
      <p:bold r:id="rId17"/>
      <p:italic r:id="rId18"/>
      <p:boldItalic r:id="rId19"/>
    </p:embeddedFont>
    <p:embeddedFont>
      <p:font typeface="Josefin Sans" panose="020B0604020202020204" charset="0"/>
      <p:regular r:id="rId20"/>
    </p:embeddedFont>
    <p:embeddedFont>
      <p:font typeface="Open Sauce" panose="020B0604020202020204" charset="0"/>
      <p:regular r:id="rId21"/>
    </p:embeddedFont>
    <p:embeddedFont>
      <p:font typeface="Open Sauce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70CF"/>
    <a:srgbClr val="3B4CC0"/>
    <a:srgbClr val="709954"/>
    <a:srgbClr val="317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636"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hyperlink" Target="https://www.kaggle.com/datasets/xontoloyo/data-penjualan-zara/data"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3.png"/><Relationship Id="rId12"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7.pn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4.png"/><Relationship Id="rId7" Type="http://schemas.openxmlformats.org/officeDocument/2006/relationships/image" Target="../media/image3.pn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0.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8.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3.sv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2341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2946356" y="2230456"/>
            <a:ext cx="12395288" cy="2589629"/>
          </a:xfrm>
          <a:prstGeom prst="rect">
            <a:avLst/>
          </a:prstGeom>
        </p:spPr>
        <p:txBody>
          <a:bodyPr lIns="0" tIns="0" rIns="0" bIns="0" rtlCol="0" anchor="t">
            <a:spAutoFit/>
          </a:bodyPr>
          <a:lstStyle/>
          <a:p>
            <a:pPr algn="ctr">
              <a:lnSpc>
                <a:spcPts val="10137"/>
              </a:lnSpc>
            </a:pPr>
            <a:r>
              <a:rPr lang="en-US" sz="8815">
                <a:solidFill>
                  <a:srgbClr val="FFFFFF"/>
                </a:solidFill>
                <a:latin typeface="Prata"/>
                <a:ea typeface="Prata"/>
                <a:cs typeface="Prata"/>
                <a:sym typeface="Prata"/>
              </a:rPr>
              <a:t>ANALISIS DATA PENJUALAN ZARA</a:t>
            </a:r>
          </a:p>
        </p:txBody>
      </p:sp>
      <p:sp>
        <p:nvSpPr>
          <p:cNvPr id="6" name="TextBox 6"/>
          <p:cNvSpPr txBox="1"/>
          <p:nvPr/>
        </p:nvSpPr>
        <p:spPr>
          <a:xfrm>
            <a:off x="5123164" y="5251616"/>
            <a:ext cx="8041672" cy="1252582"/>
          </a:xfrm>
          <a:prstGeom prst="rect">
            <a:avLst/>
          </a:prstGeom>
        </p:spPr>
        <p:txBody>
          <a:bodyPr lIns="0" tIns="0" rIns="0" bIns="0" rtlCol="0" anchor="t">
            <a:spAutoFit/>
          </a:bodyPr>
          <a:lstStyle/>
          <a:p>
            <a:pPr algn="ctr">
              <a:lnSpc>
                <a:spcPts val="5006"/>
              </a:lnSpc>
            </a:pPr>
            <a:r>
              <a:rPr lang="en-US" sz="3452" b="1" spc="517" dirty="0">
                <a:solidFill>
                  <a:srgbClr val="F4D314"/>
                </a:solidFill>
                <a:latin typeface="Josefin Sans Bold"/>
                <a:ea typeface="Josefin Sans Bold"/>
                <a:cs typeface="Josefin Sans Bold"/>
                <a:sym typeface="Josefin Sans Bold"/>
              </a:rPr>
              <a:t>DHAIFAN ARIJUDDIN</a:t>
            </a:r>
          </a:p>
          <a:p>
            <a:pPr algn="ctr">
              <a:lnSpc>
                <a:spcPts val="5006"/>
              </a:lnSpc>
            </a:pPr>
            <a:r>
              <a:rPr lang="en-US" sz="3452" b="1" spc="517" dirty="0">
                <a:solidFill>
                  <a:srgbClr val="F4D314"/>
                </a:solidFill>
                <a:latin typeface="Josefin Sans Bold"/>
                <a:ea typeface="Josefin Sans Bold"/>
                <a:cs typeface="Josefin Sans Bold"/>
                <a:sym typeface="Josefin Sans Bold"/>
              </a:rPr>
              <a:t>DS 32B</a:t>
            </a:r>
          </a:p>
        </p:txBody>
      </p:sp>
      <p:sp>
        <p:nvSpPr>
          <p:cNvPr id="7" name="Freeform 7"/>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7"/>
            <a:stretch>
              <a:fillRect/>
            </a:stretch>
          </a:blipFill>
        </p:spPr>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07976" y="6865933"/>
            <a:ext cx="830375" cy="830375"/>
          </a:xfrm>
          <a:prstGeom prst="rect">
            <a:avLst/>
          </a:prstGeom>
        </p:spPr>
      </p:pic>
      <p:sp>
        <p:nvSpPr>
          <p:cNvPr id="12" name="TextBox 6"/>
          <p:cNvSpPr txBox="1"/>
          <p:nvPr/>
        </p:nvSpPr>
        <p:spPr>
          <a:xfrm>
            <a:off x="5511847" y="6934974"/>
            <a:ext cx="8041672" cy="615361"/>
          </a:xfrm>
          <a:prstGeom prst="rect">
            <a:avLst/>
          </a:prstGeom>
        </p:spPr>
        <p:txBody>
          <a:bodyPr lIns="0" tIns="0" rIns="0" bIns="0" rtlCol="0" anchor="t">
            <a:spAutoFit/>
          </a:bodyPr>
          <a:lstStyle/>
          <a:p>
            <a:pPr algn="ctr">
              <a:lnSpc>
                <a:spcPts val="5006"/>
              </a:lnSpc>
            </a:pPr>
            <a:r>
              <a:rPr lang="en-US" sz="3600" dirty="0">
                <a:solidFill>
                  <a:schemeClr val="bg1"/>
                </a:solidFill>
              </a:rPr>
              <a:t>www.linkedin.com/in/dhaifanarijuddin</a:t>
            </a:r>
            <a:endParaRPr lang="en-US" sz="3452" b="1" spc="517" dirty="0">
              <a:solidFill>
                <a:schemeClr val="bg1"/>
              </a:solidFill>
              <a:latin typeface="Josefin Sans Bold"/>
              <a:ea typeface="Josefin Sans Bold"/>
              <a:cs typeface="Josefin Sans Bold"/>
              <a:sym typeface="Josefin Sans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69050" y="-159177"/>
            <a:ext cx="3222818" cy="2868308"/>
          </a:xfrm>
          <a:custGeom>
            <a:avLst/>
            <a:gdLst/>
            <a:ahLst/>
            <a:cxnLst/>
            <a:rect l="l" t="t" r="r" b="b"/>
            <a:pathLst>
              <a:path w="3222818" h="2868308">
                <a:moveTo>
                  <a:pt x="0" y="0"/>
                </a:moveTo>
                <a:lnTo>
                  <a:pt x="3222818" y="0"/>
                </a:lnTo>
                <a:lnTo>
                  <a:pt x="3222818" y="2868309"/>
                </a:lnTo>
                <a:lnTo>
                  <a:pt x="0" y="2868309"/>
                </a:lnTo>
                <a:lnTo>
                  <a:pt x="0" y="0"/>
                </a:lnTo>
                <a:close/>
              </a:path>
            </a:pathLst>
          </a:custGeom>
          <a:blipFill>
            <a:blip r:embed="rId2">
              <a:alphaModFix amt="46000"/>
            </a:blip>
            <a:stretch>
              <a:fillRect/>
            </a:stretch>
          </a:blipFill>
        </p:spPr>
      </p:sp>
      <p:sp>
        <p:nvSpPr>
          <p:cNvPr id="3" name="Freeform 3"/>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1809583" y="5920439"/>
            <a:ext cx="4940393" cy="3445670"/>
            <a:chOff x="0" y="0"/>
            <a:chExt cx="932738" cy="650537"/>
          </a:xfrm>
        </p:grpSpPr>
        <p:sp>
          <p:nvSpPr>
            <p:cNvPr id="6" name="Freeform 6"/>
            <p:cNvSpPr/>
            <p:nvPr/>
          </p:nvSpPr>
          <p:spPr>
            <a:xfrm>
              <a:off x="0" y="0"/>
              <a:ext cx="932738" cy="650537"/>
            </a:xfrm>
            <a:custGeom>
              <a:avLst/>
              <a:gdLst/>
              <a:ahLst/>
              <a:cxnLst/>
              <a:rect l="l" t="t" r="r" b="b"/>
              <a:pathLst>
                <a:path w="932738" h="650537">
                  <a:moveTo>
                    <a:pt x="36043" y="0"/>
                  </a:moveTo>
                  <a:lnTo>
                    <a:pt x="896696" y="0"/>
                  </a:lnTo>
                  <a:cubicBezTo>
                    <a:pt x="906255" y="0"/>
                    <a:pt x="915423" y="3797"/>
                    <a:pt x="922182" y="10557"/>
                  </a:cubicBezTo>
                  <a:cubicBezTo>
                    <a:pt x="928941" y="17316"/>
                    <a:pt x="932738" y="26483"/>
                    <a:pt x="932738" y="36043"/>
                  </a:cubicBezTo>
                  <a:lnTo>
                    <a:pt x="932738" y="614495"/>
                  </a:lnTo>
                  <a:cubicBezTo>
                    <a:pt x="932738" y="624054"/>
                    <a:pt x="928941" y="633221"/>
                    <a:pt x="922182" y="639980"/>
                  </a:cubicBezTo>
                  <a:cubicBezTo>
                    <a:pt x="915423" y="646740"/>
                    <a:pt x="906255" y="650537"/>
                    <a:pt x="896696" y="650537"/>
                  </a:cubicBezTo>
                  <a:lnTo>
                    <a:pt x="36043" y="650537"/>
                  </a:lnTo>
                  <a:cubicBezTo>
                    <a:pt x="26483" y="650537"/>
                    <a:pt x="17316" y="646740"/>
                    <a:pt x="10557" y="639980"/>
                  </a:cubicBezTo>
                  <a:cubicBezTo>
                    <a:pt x="3797" y="633221"/>
                    <a:pt x="0" y="624054"/>
                    <a:pt x="0" y="614495"/>
                  </a:cubicBezTo>
                  <a:lnTo>
                    <a:pt x="0" y="36043"/>
                  </a:lnTo>
                  <a:cubicBezTo>
                    <a:pt x="0" y="26483"/>
                    <a:pt x="3797" y="17316"/>
                    <a:pt x="10557" y="10557"/>
                  </a:cubicBezTo>
                  <a:cubicBezTo>
                    <a:pt x="17316" y="3797"/>
                    <a:pt x="26483" y="0"/>
                    <a:pt x="36043" y="0"/>
                  </a:cubicBezTo>
                  <a:close/>
                </a:path>
              </a:pathLst>
            </a:custGeom>
            <a:blipFill>
              <a:blip r:embed="rId7"/>
              <a:stretch>
                <a:fillRect l="-12064" r="-12064"/>
              </a:stretch>
            </a:blipFill>
          </p:spPr>
        </p:sp>
      </p:grpSp>
      <p:sp>
        <p:nvSpPr>
          <p:cNvPr id="7" name="TextBox 7"/>
          <p:cNvSpPr txBox="1"/>
          <p:nvPr/>
        </p:nvSpPr>
        <p:spPr>
          <a:xfrm>
            <a:off x="878517" y="619798"/>
            <a:ext cx="6376927" cy="846379"/>
          </a:xfrm>
          <a:prstGeom prst="rect">
            <a:avLst/>
          </a:prstGeom>
        </p:spPr>
        <p:txBody>
          <a:bodyPr lIns="0" tIns="0" rIns="0" bIns="0" rtlCol="0" anchor="t">
            <a:spAutoFit/>
          </a:bodyPr>
          <a:lstStyle/>
          <a:p>
            <a:pPr algn="l">
              <a:lnSpc>
                <a:spcPts val="6650"/>
              </a:lnSpc>
            </a:pPr>
            <a:r>
              <a:rPr lang="en-US" sz="5782">
                <a:solidFill>
                  <a:srgbClr val="317C47"/>
                </a:solidFill>
                <a:latin typeface="Prata"/>
                <a:ea typeface="Prata"/>
                <a:cs typeface="Prata"/>
                <a:sym typeface="Prata"/>
              </a:rPr>
              <a:t>CONCLUSIONS</a:t>
            </a:r>
          </a:p>
        </p:txBody>
      </p:sp>
      <p:sp>
        <p:nvSpPr>
          <p:cNvPr id="8" name="TextBox 8"/>
          <p:cNvSpPr txBox="1"/>
          <p:nvPr/>
        </p:nvSpPr>
        <p:spPr>
          <a:xfrm>
            <a:off x="1028700" y="2238879"/>
            <a:ext cx="6502160" cy="3077766"/>
          </a:xfrm>
          <a:prstGeom prst="rect">
            <a:avLst/>
          </a:prstGeom>
        </p:spPr>
        <p:txBody>
          <a:bodyPr lIns="0" tIns="0" rIns="0" bIns="0" rtlCol="0" anchor="t">
            <a:spAutoFit/>
          </a:bodyPr>
          <a:lstStyle/>
          <a:p>
            <a:pPr marL="496572" lvl="1" indent="-248286" algn="l">
              <a:lnSpc>
                <a:spcPts val="2990"/>
              </a:lnSpc>
              <a:buFont typeface="Arial"/>
              <a:buChar char="•"/>
            </a:pPr>
            <a:r>
              <a:rPr lang="en-US" sz="2300" dirty="0" err="1">
                <a:solidFill>
                  <a:srgbClr val="6370CF"/>
                </a:solidFill>
                <a:latin typeface="Open Sauce"/>
                <a:ea typeface="Open Sauce"/>
                <a:cs typeface="Open Sauce"/>
                <a:sym typeface="Open Sauce"/>
              </a:rPr>
              <a:t>Kategori</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produk</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dan</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penempatan</a:t>
            </a:r>
            <a:r>
              <a:rPr lang="en-US" sz="2300" dirty="0">
                <a:solidFill>
                  <a:srgbClr val="6370CF"/>
                </a:solidFill>
                <a:latin typeface="Open Sauce"/>
                <a:ea typeface="Open Sauce"/>
                <a:cs typeface="Open Sauce"/>
                <a:sym typeface="Open Sauce"/>
              </a:rPr>
              <a:t> di </a:t>
            </a:r>
            <a:r>
              <a:rPr lang="en-US" sz="2300" dirty="0" err="1">
                <a:solidFill>
                  <a:srgbClr val="6370CF"/>
                </a:solidFill>
                <a:latin typeface="Open Sauce"/>
                <a:ea typeface="Open Sauce"/>
                <a:cs typeface="Open Sauce"/>
                <a:sym typeface="Open Sauce"/>
              </a:rPr>
              <a:t>toko</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merupakan</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faktor</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penting</a:t>
            </a:r>
            <a:r>
              <a:rPr lang="en-US" sz="2300" dirty="0">
                <a:solidFill>
                  <a:srgbClr val="6370CF"/>
                </a:solidFill>
                <a:latin typeface="Open Sauce"/>
                <a:ea typeface="Open Sauce"/>
                <a:cs typeface="Open Sauce"/>
                <a:sym typeface="Open Sauce"/>
              </a:rPr>
              <a:t> yang </a:t>
            </a:r>
            <a:r>
              <a:rPr lang="en-US" sz="2300" dirty="0" err="1">
                <a:solidFill>
                  <a:srgbClr val="6370CF"/>
                </a:solidFill>
                <a:latin typeface="Open Sauce"/>
                <a:ea typeface="Open Sauce"/>
                <a:cs typeface="Open Sauce"/>
                <a:sym typeface="Open Sauce"/>
              </a:rPr>
              <a:t>mempengaruhi</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penjualan</a:t>
            </a:r>
            <a:r>
              <a:rPr lang="en-US" sz="2300" dirty="0">
                <a:solidFill>
                  <a:srgbClr val="6370CF"/>
                </a:solidFill>
                <a:latin typeface="Open Sauce"/>
                <a:ea typeface="Open Sauce"/>
                <a:cs typeface="Open Sauce"/>
                <a:sym typeface="Open Sauce"/>
              </a:rPr>
              <a:t>. </a:t>
            </a:r>
          </a:p>
          <a:p>
            <a:pPr marL="496572" lvl="1" indent="-248286" algn="l">
              <a:lnSpc>
                <a:spcPts val="2990"/>
              </a:lnSpc>
              <a:buFont typeface="Arial"/>
              <a:buChar char="•"/>
            </a:pPr>
            <a:r>
              <a:rPr lang="en-US" sz="2300" dirty="0" err="1">
                <a:solidFill>
                  <a:srgbClr val="6370CF"/>
                </a:solidFill>
                <a:latin typeface="Open Sauce"/>
                <a:ea typeface="Open Sauce"/>
                <a:cs typeface="Open Sauce"/>
                <a:sym typeface="Open Sauce"/>
              </a:rPr>
              <a:t>Harga</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produk</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tidak</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menjadi</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faktor</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penentu</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utama</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terhadap</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penjualan</a:t>
            </a:r>
            <a:r>
              <a:rPr lang="en-US" sz="2300" dirty="0">
                <a:solidFill>
                  <a:srgbClr val="6370CF"/>
                </a:solidFill>
                <a:latin typeface="Open Sauce"/>
                <a:ea typeface="Open Sauce"/>
                <a:cs typeface="Open Sauce"/>
                <a:sym typeface="Open Sauce"/>
              </a:rPr>
              <a:t>. </a:t>
            </a:r>
          </a:p>
          <a:p>
            <a:pPr marL="496572" lvl="1" indent="-248286" algn="l">
              <a:lnSpc>
                <a:spcPts val="2990"/>
              </a:lnSpc>
              <a:buFont typeface="Arial"/>
              <a:buChar char="•"/>
            </a:pPr>
            <a:r>
              <a:rPr lang="en-US" sz="2300" dirty="0" err="1">
                <a:solidFill>
                  <a:srgbClr val="6370CF"/>
                </a:solidFill>
                <a:latin typeface="Open Sauce"/>
                <a:ea typeface="Open Sauce"/>
                <a:cs typeface="Open Sauce"/>
                <a:sym typeface="Open Sauce"/>
              </a:rPr>
              <a:t>Promosi</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dan</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faktor</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musiman</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memberikan</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dampak</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positif</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terhadap</a:t>
            </a:r>
            <a:r>
              <a:rPr lang="en-US" sz="2300" dirty="0">
                <a:solidFill>
                  <a:srgbClr val="6370CF"/>
                </a:solidFill>
                <a:latin typeface="Open Sauce"/>
                <a:ea typeface="Open Sauce"/>
                <a:cs typeface="Open Sauce"/>
                <a:sym typeface="Open Sauce"/>
              </a:rPr>
              <a:t> volume </a:t>
            </a:r>
            <a:r>
              <a:rPr lang="en-US" sz="2300" dirty="0" err="1">
                <a:solidFill>
                  <a:srgbClr val="6370CF"/>
                </a:solidFill>
                <a:latin typeface="Open Sauce"/>
                <a:ea typeface="Open Sauce"/>
                <a:cs typeface="Open Sauce"/>
                <a:sym typeface="Open Sauce"/>
              </a:rPr>
              <a:t>penjualan</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namun</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efeknya</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bisa</a:t>
            </a:r>
            <a:r>
              <a:rPr lang="en-US" sz="2300" dirty="0">
                <a:solidFill>
                  <a:srgbClr val="6370CF"/>
                </a:solidFill>
                <a:latin typeface="Open Sauce"/>
                <a:ea typeface="Open Sauce"/>
                <a:cs typeface="Open Sauce"/>
                <a:sym typeface="Open Sauce"/>
              </a:rPr>
              <a:t> </a:t>
            </a:r>
            <a:r>
              <a:rPr lang="en-US" sz="2300" dirty="0" err="1">
                <a:solidFill>
                  <a:srgbClr val="6370CF"/>
                </a:solidFill>
                <a:latin typeface="Open Sauce"/>
                <a:ea typeface="Open Sauce"/>
                <a:cs typeface="Open Sauce"/>
                <a:sym typeface="Open Sauce"/>
              </a:rPr>
              <a:t>bervariasi</a:t>
            </a:r>
            <a:r>
              <a:rPr lang="en-US" sz="2300" dirty="0">
                <a:solidFill>
                  <a:srgbClr val="6370CF"/>
                </a:solidFill>
                <a:latin typeface="Open Sauce"/>
                <a:ea typeface="Open Sauce"/>
                <a:cs typeface="Open Sauce"/>
                <a:sym typeface="Open Sauce"/>
              </a:rPr>
              <a:t> </a:t>
            </a:r>
            <a:r>
              <a:rPr lang="en-US" sz="2300" dirty="0">
                <a:solidFill>
                  <a:srgbClr val="ABABAB"/>
                </a:solidFill>
                <a:latin typeface="Open Sauce"/>
                <a:ea typeface="Open Sauce"/>
                <a:cs typeface="Open Sauce"/>
                <a:sym typeface="Open Sauce"/>
              </a:rPr>
              <a:t>.</a:t>
            </a:r>
          </a:p>
        </p:txBody>
      </p:sp>
      <p:sp>
        <p:nvSpPr>
          <p:cNvPr id="9" name="TextBox 9"/>
          <p:cNvSpPr txBox="1"/>
          <p:nvPr/>
        </p:nvSpPr>
        <p:spPr>
          <a:xfrm>
            <a:off x="8504720" y="1810281"/>
            <a:ext cx="6034487" cy="438123"/>
          </a:xfrm>
          <a:prstGeom prst="rect">
            <a:avLst/>
          </a:prstGeom>
        </p:spPr>
        <p:txBody>
          <a:bodyPr lIns="0" tIns="0" rIns="0" bIns="0" rtlCol="0" anchor="t">
            <a:spAutoFit/>
          </a:bodyPr>
          <a:lstStyle/>
          <a:p>
            <a:pPr algn="l">
              <a:lnSpc>
                <a:spcPts val="3445"/>
              </a:lnSpc>
            </a:pPr>
            <a:r>
              <a:rPr lang="en-US" sz="2995">
                <a:solidFill>
                  <a:srgbClr val="709954"/>
                </a:solidFill>
                <a:latin typeface="Prata"/>
                <a:ea typeface="Prata"/>
                <a:cs typeface="Prata"/>
                <a:sym typeface="Prata"/>
              </a:rPr>
              <a:t>ACTION PLAN</a:t>
            </a:r>
          </a:p>
        </p:txBody>
      </p:sp>
      <p:sp>
        <p:nvSpPr>
          <p:cNvPr id="10" name="TextBox 10"/>
          <p:cNvSpPr txBox="1"/>
          <p:nvPr/>
        </p:nvSpPr>
        <p:spPr>
          <a:xfrm>
            <a:off x="1028700" y="1810281"/>
            <a:ext cx="5658786" cy="438123"/>
          </a:xfrm>
          <a:prstGeom prst="rect">
            <a:avLst/>
          </a:prstGeom>
        </p:spPr>
        <p:txBody>
          <a:bodyPr lIns="0" tIns="0" rIns="0" bIns="0" rtlCol="0" anchor="t">
            <a:spAutoFit/>
          </a:bodyPr>
          <a:lstStyle/>
          <a:p>
            <a:pPr algn="l">
              <a:lnSpc>
                <a:spcPts val="3445"/>
              </a:lnSpc>
            </a:pPr>
            <a:r>
              <a:rPr lang="en-US" sz="2995" dirty="0">
                <a:solidFill>
                  <a:srgbClr val="6370CF"/>
                </a:solidFill>
                <a:latin typeface="Prata"/>
                <a:ea typeface="Prata"/>
                <a:cs typeface="Prata"/>
                <a:sym typeface="Prata"/>
              </a:rPr>
              <a:t>KESIMPULAN UMUM</a:t>
            </a:r>
          </a:p>
        </p:txBody>
      </p:sp>
      <p:sp>
        <p:nvSpPr>
          <p:cNvPr id="11" name="TextBox 11"/>
          <p:cNvSpPr txBox="1"/>
          <p:nvPr/>
        </p:nvSpPr>
        <p:spPr>
          <a:xfrm>
            <a:off x="8718070" y="2210304"/>
            <a:ext cx="9026117" cy="7155805"/>
          </a:xfrm>
          <a:prstGeom prst="rect">
            <a:avLst/>
          </a:prstGeom>
        </p:spPr>
        <p:txBody>
          <a:bodyPr lIns="0" tIns="0" rIns="0" bIns="0" rtlCol="0" anchor="t">
            <a:spAutoFit/>
          </a:bodyPr>
          <a:lstStyle/>
          <a:p>
            <a:pPr algn="l">
              <a:lnSpc>
                <a:spcPts val="3068"/>
              </a:lnSpc>
            </a:pPr>
            <a:r>
              <a:rPr lang="en-US" sz="2191" b="1" dirty="0" smtClean="0">
                <a:solidFill>
                  <a:srgbClr val="709954"/>
                </a:solidFill>
                <a:latin typeface="Open Sauce Bold"/>
                <a:ea typeface="Open Sauce Bold"/>
                <a:cs typeface="Open Sauce Bold"/>
                <a:sym typeface="Open Sauce Bold"/>
              </a:rPr>
              <a:t>1</a:t>
            </a:r>
            <a:r>
              <a:rPr lang="id-ID" sz="2191" b="1" dirty="0" smtClean="0">
                <a:solidFill>
                  <a:srgbClr val="709954"/>
                </a:solidFill>
                <a:latin typeface="Open Sauce Bold"/>
                <a:ea typeface="Open Sauce Bold"/>
                <a:cs typeface="Open Sauce Bold"/>
                <a:sym typeface="Open Sauce Bold"/>
              </a:rPr>
              <a:t>.</a:t>
            </a:r>
            <a:r>
              <a:rPr lang="en-US" sz="2191" b="1" dirty="0" smtClean="0">
                <a:solidFill>
                  <a:srgbClr val="709954"/>
                </a:solidFill>
                <a:latin typeface="Open Sauce Bold"/>
                <a:ea typeface="Open Sauce Bold"/>
                <a:cs typeface="Open Sauce Bold"/>
                <a:sym typeface="Open Sauce Bold"/>
              </a:rPr>
              <a:t>  </a:t>
            </a:r>
            <a:r>
              <a:rPr lang="en-US" sz="2191" b="1" dirty="0" err="1">
                <a:solidFill>
                  <a:srgbClr val="709954"/>
                </a:solidFill>
                <a:latin typeface="Open Sauce Bold"/>
                <a:ea typeface="Open Sauce Bold"/>
                <a:cs typeface="Open Sauce Bold"/>
                <a:sym typeface="Open Sauce Bold"/>
              </a:rPr>
              <a:t>Fokus</a:t>
            </a:r>
            <a:r>
              <a:rPr lang="en-US" sz="2191" b="1" dirty="0">
                <a:solidFill>
                  <a:srgbClr val="709954"/>
                </a:solidFill>
                <a:latin typeface="Open Sauce Bold"/>
                <a:ea typeface="Open Sauce Bold"/>
                <a:cs typeface="Open Sauce Bold"/>
                <a:sym typeface="Open Sauce Bold"/>
              </a:rPr>
              <a:t> </a:t>
            </a:r>
            <a:r>
              <a:rPr lang="en-US" sz="2191" b="1" dirty="0" err="1">
                <a:solidFill>
                  <a:srgbClr val="709954"/>
                </a:solidFill>
                <a:latin typeface="Open Sauce Bold"/>
                <a:ea typeface="Open Sauce Bold"/>
                <a:cs typeface="Open Sauce Bold"/>
                <a:sym typeface="Open Sauce Bold"/>
              </a:rPr>
              <a:t>Produk</a:t>
            </a:r>
            <a:r>
              <a:rPr lang="en-US" sz="2191" b="1" dirty="0">
                <a:solidFill>
                  <a:srgbClr val="709954"/>
                </a:solidFill>
                <a:latin typeface="Open Sauce Bold"/>
                <a:ea typeface="Open Sauce Bold"/>
                <a:cs typeface="Open Sauce Bold"/>
                <a:sym typeface="Open Sauce Bold"/>
              </a:rPr>
              <a:t> </a:t>
            </a:r>
            <a:r>
              <a:rPr lang="en-US" sz="2191" b="1" dirty="0" err="1">
                <a:solidFill>
                  <a:srgbClr val="709954"/>
                </a:solidFill>
                <a:latin typeface="Open Sauce Bold"/>
                <a:ea typeface="Open Sauce Bold"/>
                <a:cs typeface="Open Sauce Bold"/>
                <a:sym typeface="Open Sauce Bold"/>
              </a:rPr>
              <a:t>Terlaris</a:t>
            </a:r>
            <a:r>
              <a:rPr lang="en-US" sz="2191" b="1" dirty="0">
                <a:solidFill>
                  <a:srgbClr val="709954"/>
                </a:solidFill>
                <a:latin typeface="Open Sauce Bold"/>
                <a:ea typeface="Open Sauce Bold"/>
                <a:cs typeface="Open Sauce Bold"/>
                <a:sym typeface="Open Sauce Bold"/>
              </a:rPr>
              <a:t> </a:t>
            </a:r>
          </a:p>
          <a:p>
            <a:pPr algn="l">
              <a:lnSpc>
                <a:spcPts val="3068"/>
              </a:lnSpc>
            </a:pPr>
            <a:r>
              <a:rPr lang="id-ID" sz="2191" dirty="0" smtClean="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Prioritaskan</a:t>
            </a:r>
            <a:r>
              <a:rPr lang="en-US" sz="2191" dirty="0" smtClean="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pengembangan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dan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promosi</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produk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kategori</a:t>
            </a:r>
            <a:r>
              <a:rPr lang="en-US" sz="2191" dirty="0">
                <a:solidFill>
                  <a:srgbClr val="709954"/>
                </a:solidFill>
                <a:latin typeface="Open Sauce"/>
                <a:ea typeface="Open Sauce"/>
                <a:cs typeface="Open Sauce"/>
                <a:sym typeface="Open Sauce"/>
              </a:rPr>
              <a:t> </a:t>
            </a:r>
            <a:r>
              <a:rPr lang="id-ID" sz="2191" dirty="0" smtClean="0">
                <a:solidFill>
                  <a:srgbClr val="709954"/>
                </a:solidFill>
                <a:latin typeface="Open Sauce"/>
                <a:ea typeface="Open Sauce"/>
                <a:cs typeface="Open Sauce"/>
                <a:sym typeface="Open Sauce"/>
              </a:rPr>
              <a:t>      </a:t>
            </a:r>
          </a:p>
          <a:p>
            <a:pPr algn="l">
              <a:lnSpc>
                <a:spcPts val="3068"/>
              </a:lnSpc>
            </a:pPr>
            <a:r>
              <a:rPr lang="id-ID" sz="2191" b="1" dirty="0" smtClean="0">
                <a:solidFill>
                  <a:srgbClr val="709954"/>
                </a:solidFill>
                <a:latin typeface="Open Sauce"/>
                <a:ea typeface="Open Sauce Bold"/>
                <a:cs typeface="Open Sauce Bold"/>
                <a:sym typeface="Open Sauce"/>
              </a:rPr>
              <a:t>    </a:t>
            </a:r>
            <a:r>
              <a:rPr lang="en-US" sz="2191" b="1" dirty="0" smtClean="0">
                <a:solidFill>
                  <a:srgbClr val="709954"/>
                </a:solidFill>
                <a:latin typeface="Open Sauce Bold"/>
                <a:ea typeface="Open Sauce Bold"/>
                <a:cs typeface="Open Sauce Bold"/>
                <a:sym typeface="Open Sauce Bold"/>
              </a:rPr>
              <a:t>Jackets</a:t>
            </a:r>
            <a:r>
              <a:rPr lang="en-US" sz="2191" b="1" dirty="0">
                <a:solidFill>
                  <a:srgbClr val="709954"/>
                </a:solidFill>
                <a:latin typeface="Open Sauce Bold"/>
                <a:ea typeface="Open Sauce Bold"/>
                <a:cs typeface="Open Sauce Bold"/>
                <a:sym typeface="Open Sauce Bold"/>
              </a:rPr>
              <a:t>, </a:t>
            </a:r>
            <a:r>
              <a:rPr lang="en-US" sz="2191" dirty="0" err="1">
                <a:solidFill>
                  <a:srgbClr val="709954"/>
                </a:solidFill>
                <a:latin typeface="Open Sauce"/>
                <a:ea typeface="Open Sauce"/>
                <a:cs typeface="Open Sauce"/>
                <a:sym typeface="Open Sauce"/>
              </a:rPr>
              <a:t>terutama</a:t>
            </a:r>
            <a:r>
              <a:rPr lang="en-US" sz="2191" dirty="0">
                <a:solidFill>
                  <a:srgbClr val="709954"/>
                </a:solidFill>
                <a:latin typeface="Open Sauce"/>
                <a:ea typeface="Open Sauce"/>
                <a:cs typeface="Open Sauce"/>
                <a:sym typeface="Open Sauce"/>
              </a:rPr>
              <a:t> model best-seller.</a:t>
            </a:r>
          </a:p>
          <a:p>
            <a:pPr algn="l">
              <a:lnSpc>
                <a:spcPts val="3068"/>
              </a:lnSpc>
            </a:pPr>
            <a:r>
              <a:rPr lang="en-US" sz="2191" b="1" dirty="0" smtClean="0">
                <a:solidFill>
                  <a:srgbClr val="709954"/>
                </a:solidFill>
                <a:latin typeface="Open Sauce Bold"/>
                <a:ea typeface="Open Sauce Bold"/>
                <a:cs typeface="Open Sauce Bold"/>
                <a:sym typeface="Open Sauce Bold"/>
              </a:rPr>
              <a:t>2. </a:t>
            </a:r>
            <a:r>
              <a:rPr lang="en-US" sz="2191" b="1" dirty="0" err="1" smtClean="0">
                <a:solidFill>
                  <a:srgbClr val="709954"/>
                </a:solidFill>
                <a:latin typeface="Open Sauce Bold"/>
                <a:ea typeface="Open Sauce Bold"/>
                <a:cs typeface="Open Sauce Bold"/>
                <a:sym typeface="Open Sauce Bold"/>
              </a:rPr>
              <a:t>Penempatan</a:t>
            </a:r>
            <a:r>
              <a:rPr lang="en-US" sz="2191" b="1" dirty="0" smtClean="0">
                <a:solidFill>
                  <a:srgbClr val="709954"/>
                </a:solidFill>
                <a:latin typeface="Open Sauce Bold"/>
                <a:ea typeface="Open Sauce Bold"/>
                <a:cs typeface="Open Sauce Bold"/>
                <a:sym typeface="Open Sauce Bold"/>
              </a:rPr>
              <a:t> </a:t>
            </a:r>
            <a:r>
              <a:rPr lang="en-US" sz="2191" b="1" dirty="0" err="1">
                <a:solidFill>
                  <a:srgbClr val="709954"/>
                </a:solidFill>
                <a:latin typeface="Open Sauce Bold"/>
                <a:ea typeface="Open Sauce Bold"/>
                <a:cs typeface="Open Sauce Bold"/>
                <a:sym typeface="Open Sauce Bold"/>
              </a:rPr>
              <a:t>Produk</a:t>
            </a:r>
            <a:r>
              <a:rPr lang="en-US" sz="2191" b="1" dirty="0">
                <a:solidFill>
                  <a:srgbClr val="709954"/>
                </a:solidFill>
                <a:latin typeface="Open Sauce Bold"/>
                <a:ea typeface="Open Sauce Bold"/>
                <a:cs typeface="Open Sauce Bold"/>
                <a:sym typeface="Open Sauce Bold"/>
              </a:rPr>
              <a:t> Optimal </a:t>
            </a:r>
          </a:p>
          <a:p>
            <a:pPr algn="l">
              <a:lnSpc>
                <a:spcPts val="3068"/>
              </a:lnSpc>
            </a:pPr>
            <a:r>
              <a:rPr lang="id-ID" sz="2191" dirty="0" smtClean="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Letakkan</a:t>
            </a:r>
            <a:r>
              <a:rPr lang="en-US" sz="2191" dirty="0" smtClean="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produk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unggulan</a:t>
            </a:r>
            <a:r>
              <a:rPr lang="en-US" sz="2191" dirty="0">
                <a:solidFill>
                  <a:srgbClr val="709954"/>
                </a:solidFill>
                <a:latin typeface="Open Sauce"/>
                <a:ea typeface="Open Sauce"/>
                <a:cs typeface="Open Sauce"/>
                <a:sym typeface="Open Sauce"/>
              </a:rPr>
              <a:t> di </a:t>
            </a:r>
            <a:r>
              <a:rPr lang="en-US" sz="2191" b="1" dirty="0">
                <a:solidFill>
                  <a:srgbClr val="709954"/>
                </a:solidFill>
                <a:latin typeface="Open Sauce Bold"/>
                <a:ea typeface="Open Sauce Bold"/>
                <a:cs typeface="Open Sauce Bold"/>
                <a:sym typeface="Open Sauce Bold"/>
              </a:rPr>
              <a:t>Front of Store </a:t>
            </a:r>
            <a:r>
              <a:rPr lang="en-US" sz="2191" dirty="0" err="1">
                <a:solidFill>
                  <a:srgbClr val="709954"/>
                </a:solidFill>
                <a:latin typeface="Open Sauce"/>
                <a:ea typeface="Open Sauce"/>
                <a:cs typeface="Open Sauce"/>
                <a:sym typeface="Open Sauce"/>
              </a:rPr>
              <a:t>untuk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menarik</a:t>
            </a:r>
            <a:r>
              <a:rPr lang="en-US" sz="2191" dirty="0">
                <a:solidFill>
                  <a:srgbClr val="709954"/>
                </a:solidFill>
                <a:latin typeface="Open Sauce"/>
                <a:ea typeface="Open Sauce"/>
                <a:cs typeface="Open Sauce"/>
                <a:sym typeface="Open Sauce"/>
              </a:rPr>
              <a:t> </a:t>
            </a:r>
            <a:endParaRPr lang="id-ID" sz="2191" dirty="0" smtClean="0">
              <a:solidFill>
                <a:srgbClr val="709954"/>
              </a:solidFill>
              <a:latin typeface="Open Sauce"/>
              <a:ea typeface="Open Sauce"/>
              <a:cs typeface="Open Sauce"/>
              <a:sym typeface="Open Sauce"/>
            </a:endParaRPr>
          </a:p>
          <a:p>
            <a:pPr algn="l">
              <a:lnSpc>
                <a:spcPts val="3068"/>
              </a:lnSpc>
            </a:pPr>
            <a:r>
              <a:rPr lang="id-ID" sz="2191" dirty="0">
                <a:solidFill>
                  <a:srgbClr val="709954"/>
                </a:solidFill>
                <a:latin typeface="Open Sauce"/>
                <a:ea typeface="Open Sauce"/>
                <a:cs typeface="Open Sauce"/>
                <a:sym typeface="Open Sauce"/>
              </a:rPr>
              <a:t> </a:t>
            </a:r>
            <a:r>
              <a:rPr lang="id-ID" sz="2191" dirty="0" smtClean="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perhatian</a:t>
            </a:r>
            <a:r>
              <a:rPr lang="en-US" sz="2191" dirty="0" smtClean="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pembeli</a:t>
            </a:r>
            <a:r>
              <a:rPr lang="en-US" sz="2191" dirty="0">
                <a:solidFill>
                  <a:srgbClr val="709954"/>
                </a:solidFill>
                <a:latin typeface="Open Sauce"/>
                <a:ea typeface="Open Sauce"/>
                <a:cs typeface="Open Sauce"/>
                <a:sym typeface="Open Sauce"/>
              </a:rPr>
              <a:t>.</a:t>
            </a:r>
          </a:p>
          <a:p>
            <a:pPr algn="l">
              <a:lnSpc>
                <a:spcPts val="3068"/>
              </a:lnSpc>
            </a:pPr>
            <a:r>
              <a:rPr lang="en-US" sz="2191" b="1" dirty="0">
                <a:solidFill>
                  <a:srgbClr val="709954"/>
                </a:solidFill>
                <a:latin typeface="Open Sauce Bold"/>
                <a:ea typeface="Open Sauce Bold"/>
                <a:cs typeface="Open Sauce Bold"/>
                <a:sym typeface="Open Sauce Bold"/>
              </a:rPr>
              <a:t>3. </a:t>
            </a:r>
            <a:r>
              <a:rPr lang="en-US" sz="2191" b="1" dirty="0" err="1">
                <a:solidFill>
                  <a:srgbClr val="709954"/>
                </a:solidFill>
                <a:latin typeface="Open Sauce Bold"/>
                <a:ea typeface="Open Sauce Bold"/>
                <a:cs typeface="Open Sauce Bold"/>
                <a:sym typeface="Open Sauce Bold"/>
              </a:rPr>
              <a:t>Efektivitas</a:t>
            </a:r>
            <a:r>
              <a:rPr lang="en-US" sz="2191" b="1" dirty="0">
                <a:solidFill>
                  <a:srgbClr val="709954"/>
                </a:solidFill>
                <a:latin typeface="Open Sauce Bold"/>
                <a:ea typeface="Open Sauce Bold"/>
                <a:cs typeface="Open Sauce Bold"/>
                <a:sym typeface="Open Sauce Bold"/>
              </a:rPr>
              <a:t> </a:t>
            </a:r>
            <a:r>
              <a:rPr lang="en-US" sz="2191" b="1" dirty="0" err="1">
                <a:solidFill>
                  <a:srgbClr val="709954"/>
                </a:solidFill>
                <a:latin typeface="Open Sauce Bold"/>
                <a:ea typeface="Open Sauce Bold"/>
                <a:cs typeface="Open Sauce Bold"/>
                <a:sym typeface="Open Sauce Bold"/>
              </a:rPr>
              <a:t>Promosi</a:t>
            </a:r>
            <a:endParaRPr lang="en-US" sz="2191" b="1" dirty="0">
              <a:solidFill>
                <a:srgbClr val="709954"/>
              </a:solidFill>
              <a:latin typeface="Open Sauce Bold"/>
              <a:ea typeface="Open Sauce Bold"/>
              <a:cs typeface="Open Sauce Bold"/>
              <a:sym typeface="Open Sauce Bold"/>
            </a:endParaRPr>
          </a:p>
          <a:p>
            <a:pPr algn="l">
              <a:lnSpc>
                <a:spcPts val="3068"/>
              </a:lnSpc>
            </a:pPr>
            <a:r>
              <a:rPr lang="id-ID" sz="2191" dirty="0" smtClean="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Tingkatkan</a:t>
            </a:r>
            <a:r>
              <a:rPr lang="en-US" sz="2191" dirty="0" smtClean="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promosi</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produk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tertentu</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dan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evaluasi</a:t>
            </a:r>
            <a:r>
              <a:rPr lang="en-US" sz="2191" dirty="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dampaknya</a:t>
            </a:r>
            <a:r>
              <a:rPr lang="id-ID" sz="2191" dirty="0" smtClean="0">
                <a:solidFill>
                  <a:srgbClr val="709954"/>
                </a:solidFill>
                <a:latin typeface="Open Sauce"/>
                <a:ea typeface="Open Sauce"/>
                <a:cs typeface="Open Sauce"/>
                <a:sym typeface="Open Sauce"/>
              </a:rPr>
              <a:t> </a:t>
            </a:r>
          </a:p>
          <a:p>
            <a:pPr algn="l">
              <a:lnSpc>
                <a:spcPts val="3068"/>
              </a:lnSpc>
            </a:pPr>
            <a:r>
              <a:rPr lang="id-ID" sz="2191" dirty="0">
                <a:solidFill>
                  <a:srgbClr val="709954"/>
                </a:solidFill>
                <a:latin typeface="Open Sauce"/>
                <a:ea typeface="Open Sauce"/>
                <a:cs typeface="Open Sauce"/>
                <a:sym typeface="Open Sauce"/>
              </a:rPr>
              <a:t> </a:t>
            </a:r>
            <a:r>
              <a:rPr lang="id-ID" sz="2191" dirty="0" smtClean="0">
                <a:solidFill>
                  <a:srgbClr val="709954"/>
                </a:solidFill>
                <a:latin typeface="Open Sauce"/>
                <a:ea typeface="Open Sauce"/>
                <a:cs typeface="Open Sauce"/>
                <a:sym typeface="Open Sauce"/>
              </a:rPr>
              <a:t>  </a:t>
            </a:r>
            <a:r>
              <a:rPr lang="en-US" sz="2191" dirty="0" smtClean="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secara</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rutin</a:t>
            </a:r>
            <a:r>
              <a:rPr lang="en-US" sz="2191" dirty="0">
                <a:solidFill>
                  <a:srgbClr val="709954"/>
                </a:solidFill>
                <a:latin typeface="Open Sauce"/>
                <a:ea typeface="Open Sauce"/>
                <a:cs typeface="Open Sauce"/>
                <a:sym typeface="Open Sauce"/>
              </a:rPr>
              <a:t>. </a:t>
            </a:r>
          </a:p>
          <a:p>
            <a:pPr algn="l">
              <a:lnSpc>
                <a:spcPts val="3068"/>
              </a:lnSpc>
            </a:pPr>
            <a:r>
              <a:rPr lang="en-US" sz="2191" b="1" dirty="0">
                <a:solidFill>
                  <a:srgbClr val="709954"/>
                </a:solidFill>
                <a:latin typeface="Open Sauce Bold"/>
                <a:ea typeface="Open Sauce Bold"/>
                <a:cs typeface="Open Sauce Bold"/>
                <a:sym typeface="Open Sauce Bold"/>
              </a:rPr>
              <a:t>4. </a:t>
            </a:r>
            <a:r>
              <a:rPr lang="en-US" sz="2191" b="1" dirty="0" err="1">
                <a:solidFill>
                  <a:srgbClr val="709954"/>
                </a:solidFill>
                <a:latin typeface="Open Sauce Bold"/>
                <a:ea typeface="Open Sauce Bold"/>
                <a:cs typeface="Open Sauce Bold"/>
                <a:sym typeface="Open Sauce Bold"/>
              </a:rPr>
              <a:t>Manajemen</a:t>
            </a:r>
            <a:r>
              <a:rPr lang="en-US" sz="2191" b="1" dirty="0">
                <a:solidFill>
                  <a:srgbClr val="709954"/>
                </a:solidFill>
                <a:latin typeface="Open Sauce Bold"/>
                <a:ea typeface="Open Sauce Bold"/>
                <a:cs typeface="Open Sauce Bold"/>
                <a:sym typeface="Open Sauce Bold"/>
              </a:rPr>
              <a:t> </a:t>
            </a:r>
            <a:r>
              <a:rPr lang="en-US" sz="2191" b="1" dirty="0" err="1">
                <a:solidFill>
                  <a:srgbClr val="709954"/>
                </a:solidFill>
                <a:latin typeface="Open Sauce Bold"/>
                <a:ea typeface="Open Sauce Bold"/>
                <a:cs typeface="Open Sauce Bold"/>
                <a:sym typeface="Open Sauce Bold"/>
              </a:rPr>
              <a:t>Produk</a:t>
            </a:r>
            <a:r>
              <a:rPr lang="en-US" sz="2191" b="1" dirty="0">
                <a:solidFill>
                  <a:srgbClr val="709954"/>
                </a:solidFill>
                <a:latin typeface="Open Sauce Bold"/>
                <a:ea typeface="Open Sauce Bold"/>
                <a:cs typeface="Open Sauce Bold"/>
                <a:sym typeface="Open Sauce Bold"/>
              </a:rPr>
              <a:t> </a:t>
            </a:r>
            <a:r>
              <a:rPr lang="en-US" sz="2191" b="1" dirty="0" err="1">
                <a:solidFill>
                  <a:srgbClr val="709954"/>
                </a:solidFill>
                <a:latin typeface="Open Sauce Bold"/>
                <a:ea typeface="Open Sauce Bold"/>
                <a:cs typeface="Open Sauce Bold"/>
                <a:sym typeface="Open Sauce Bold"/>
              </a:rPr>
              <a:t>Musiman</a:t>
            </a:r>
            <a:r>
              <a:rPr lang="en-US" sz="2191" b="1" dirty="0">
                <a:solidFill>
                  <a:srgbClr val="709954"/>
                </a:solidFill>
                <a:latin typeface="Open Sauce Bold"/>
                <a:ea typeface="Open Sauce Bold"/>
                <a:cs typeface="Open Sauce Bold"/>
                <a:sym typeface="Open Sauce Bold"/>
              </a:rPr>
              <a:t> </a:t>
            </a:r>
          </a:p>
          <a:p>
            <a:pPr algn="l">
              <a:lnSpc>
                <a:spcPts val="3068"/>
              </a:lnSpc>
            </a:pPr>
            <a:r>
              <a:rPr lang="id-ID" sz="2191" dirty="0" smtClean="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Atur</a:t>
            </a:r>
            <a:r>
              <a:rPr lang="en-US" sz="2191" dirty="0" smtClean="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stok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dan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strategi</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pemasaran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berdasarkan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musim</a:t>
            </a:r>
            <a:r>
              <a:rPr lang="en-US" sz="2191" dirty="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hindari</a:t>
            </a:r>
            <a:r>
              <a:rPr lang="id-ID" sz="2191" dirty="0" smtClean="0">
                <a:solidFill>
                  <a:srgbClr val="709954"/>
                </a:solidFill>
                <a:latin typeface="Open Sauce"/>
                <a:ea typeface="Open Sauce"/>
                <a:cs typeface="Open Sauce"/>
                <a:sym typeface="Open Sauce"/>
              </a:rPr>
              <a:t> </a:t>
            </a:r>
            <a:r>
              <a:rPr lang="en-US" sz="2191" dirty="0" smtClean="0">
                <a:solidFill>
                  <a:srgbClr val="709954"/>
                </a:solidFill>
                <a:latin typeface="Open Sauce"/>
                <a:ea typeface="Open Sauce"/>
                <a:cs typeface="Open Sauce"/>
                <a:sym typeface="Open Sauce"/>
              </a:rPr>
              <a:t> </a:t>
            </a:r>
            <a:r>
              <a:rPr lang="id-ID" sz="2191" dirty="0" smtClean="0">
                <a:solidFill>
                  <a:srgbClr val="709954"/>
                </a:solidFill>
                <a:latin typeface="Open Sauce"/>
                <a:ea typeface="Open Sauce"/>
                <a:cs typeface="Open Sauce"/>
                <a:sym typeface="Open Sauce"/>
              </a:rPr>
              <a:t> </a:t>
            </a:r>
          </a:p>
          <a:p>
            <a:pPr algn="l">
              <a:lnSpc>
                <a:spcPts val="3068"/>
              </a:lnSpc>
            </a:pPr>
            <a:r>
              <a:rPr lang="id-ID" sz="2191" dirty="0">
                <a:solidFill>
                  <a:srgbClr val="709954"/>
                </a:solidFill>
                <a:latin typeface="Open Sauce"/>
                <a:ea typeface="Open Sauce"/>
                <a:cs typeface="Open Sauce"/>
                <a:sym typeface="Open Sauce"/>
              </a:rPr>
              <a:t> </a:t>
            </a:r>
            <a:r>
              <a:rPr lang="id-ID" sz="2191" dirty="0" smtClean="0">
                <a:solidFill>
                  <a:srgbClr val="709954"/>
                </a:solidFill>
                <a:latin typeface="Open Sauce"/>
                <a:ea typeface="Open Sauce"/>
                <a:cs typeface="Open Sauce"/>
                <a:sym typeface="Open Sauce"/>
              </a:rPr>
              <a:t>   </a:t>
            </a:r>
            <a:r>
              <a:rPr lang="en-US" sz="2191" dirty="0" smtClean="0">
                <a:solidFill>
                  <a:srgbClr val="709954"/>
                </a:solidFill>
                <a:latin typeface="Open Sauce"/>
                <a:ea typeface="Open Sauce"/>
                <a:cs typeface="Open Sauce"/>
                <a:sym typeface="Open Sauce"/>
              </a:rPr>
              <a:t>overstock </a:t>
            </a:r>
            <a:r>
              <a:rPr lang="en-US" sz="2191" dirty="0" err="1">
                <a:solidFill>
                  <a:srgbClr val="709954"/>
                </a:solidFill>
                <a:latin typeface="Open Sauce"/>
                <a:ea typeface="Open Sauce"/>
                <a:cs typeface="Open Sauce"/>
                <a:sym typeface="Open Sauce"/>
              </a:rPr>
              <a:t>dengan</a:t>
            </a:r>
            <a:r>
              <a:rPr lang="en-US" sz="2191" dirty="0">
                <a:solidFill>
                  <a:srgbClr val="709954"/>
                </a:solidFill>
                <a:latin typeface="Open Sauce"/>
                <a:ea typeface="Open Sauce"/>
                <a:cs typeface="Open Sauce"/>
                <a:sym typeface="Open Sauce"/>
              </a:rPr>
              <a:t> promo </a:t>
            </a:r>
            <a:r>
              <a:rPr lang="en-US" sz="2191" dirty="0" err="1">
                <a:solidFill>
                  <a:srgbClr val="709954"/>
                </a:solidFill>
                <a:latin typeface="Open Sauce"/>
                <a:ea typeface="Open Sauce"/>
                <a:cs typeface="Open Sauce"/>
                <a:sym typeface="Open Sauce"/>
              </a:rPr>
              <a:t>akhir</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musim</a:t>
            </a:r>
            <a:r>
              <a:rPr lang="en-US" sz="2191" dirty="0">
                <a:solidFill>
                  <a:srgbClr val="709954"/>
                </a:solidFill>
                <a:latin typeface="Open Sauce"/>
                <a:ea typeface="Open Sauce"/>
                <a:cs typeface="Open Sauce"/>
                <a:sym typeface="Open Sauce"/>
              </a:rPr>
              <a:t>.</a:t>
            </a:r>
          </a:p>
          <a:p>
            <a:pPr algn="l">
              <a:lnSpc>
                <a:spcPts val="3068"/>
              </a:lnSpc>
            </a:pPr>
            <a:r>
              <a:rPr lang="en-US" sz="2191" b="1" dirty="0">
                <a:solidFill>
                  <a:srgbClr val="709954"/>
                </a:solidFill>
                <a:latin typeface="Open Sauce Bold"/>
                <a:ea typeface="Open Sauce Bold"/>
                <a:cs typeface="Open Sauce Bold"/>
                <a:sym typeface="Open Sauce Bold"/>
              </a:rPr>
              <a:t>5. </a:t>
            </a:r>
            <a:r>
              <a:rPr lang="en-US" sz="2191" b="1" dirty="0" err="1">
                <a:solidFill>
                  <a:srgbClr val="709954"/>
                </a:solidFill>
                <a:latin typeface="Open Sauce Bold"/>
                <a:ea typeface="Open Sauce Bold"/>
                <a:cs typeface="Open Sauce Bold"/>
                <a:sym typeface="Open Sauce Bold"/>
              </a:rPr>
              <a:t>Evaluasi</a:t>
            </a:r>
            <a:r>
              <a:rPr lang="en-US" sz="2191" b="1" dirty="0">
                <a:solidFill>
                  <a:srgbClr val="709954"/>
                </a:solidFill>
                <a:latin typeface="Open Sauce Bold"/>
                <a:ea typeface="Open Sauce Bold"/>
                <a:cs typeface="Open Sauce Bold"/>
                <a:sym typeface="Open Sauce Bold"/>
              </a:rPr>
              <a:t> </a:t>
            </a:r>
            <a:r>
              <a:rPr lang="en-US" sz="2191" b="1" dirty="0" err="1">
                <a:solidFill>
                  <a:srgbClr val="709954"/>
                </a:solidFill>
                <a:latin typeface="Open Sauce Bold"/>
                <a:ea typeface="Open Sauce Bold"/>
                <a:cs typeface="Open Sauce Bold"/>
                <a:sym typeface="Open Sauce Bold"/>
              </a:rPr>
              <a:t>Harga</a:t>
            </a:r>
            <a:r>
              <a:rPr lang="en-US" sz="2191" b="1" dirty="0">
                <a:solidFill>
                  <a:srgbClr val="709954"/>
                </a:solidFill>
                <a:latin typeface="Open Sauce Bold"/>
                <a:ea typeface="Open Sauce Bold"/>
                <a:cs typeface="Open Sauce Bold"/>
                <a:sym typeface="Open Sauce Bold"/>
              </a:rPr>
              <a:t> </a:t>
            </a:r>
            <a:r>
              <a:rPr lang="en-US" sz="2191" b="1" dirty="0" err="1">
                <a:solidFill>
                  <a:srgbClr val="709954"/>
                </a:solidFill>
                <a:latin typeface="Open Sauce Bold"/>
                <a:ea typeface="Open Sauce Bold"/>
                <a:cs typeface="Open Sauce Bold"/>
                <a:sym typeface="Open Sauce Bold"/>
              </a:rPr>
              <a:t>Produk</a:t>
            </a:r>
            <a:r>
              <a:rPr lang="en-US" sz="2191" b="1" dirty="0">
                <a:solidFill>
                  <a:srgbClr val="709954"/>
                </a:solidFill>
                <a:latin typeface="Open Sauce Bold"/>
                <a:ea typeface="Open Sauce Bold"/>
                <a:cs typeface="Open Sauce Bold"/>
                <a:sym typeface="Open Sauce Bold"/>
              </a:rPr>
              <a:t> </a:t>
            </a:r>
          </a:p>
          <a:p>
            <a:pPr algn="l">
              <a:lnSpc>
                <a:spcPts val="3068"/>
              </a:lnSpc>
            </a:pPr>
            <a:r>
              <a:rPr lang="id-ID" sz="2191" dirty="0" smtClean="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Tinjau</a:t>
            </a:r>
            <a:r>
              <a:rPr lang="en-US" sz="2191" dirty="0" smtClean="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kembali</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harga</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jual</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produk</a:t>
            </a:r>
            <a:r>
              <a:rPr lang="en-US" sz="2191" dirty="0">
                <a:solidFill>
                  <a:srgbClr val="709954"/>
                </a:solidFill>
                <a:latin typeface="Open Sauce"/>
                <a:ea typeface="Open Sauce"/>
                <a:cs typeface="Open Sauce"/>
                <a:sym typeface="Open Sauce"/>
              </a:rPr>
              <a:t> agar </a:t>
            </a:r>
            <a:r>
              <a:rPr lang="en-US" sz="2191" dirty="0" err="1">
                <a:solidFill>
                  <a:srgbClr val="709954"/>
                </a:solidFill>
                <a:latin typeface="Open Sauce"/>
                <a:ea typeface="Open Sauce"/>
                <a:cs typeface="Open Sauce"/>
                <a:sym typeface="Open Sauce"/>
              </a:rPr>
              <a:t>tetap</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kompetitif</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tanpa</a:t>
            </a:r>
            <a:r>
              <a:rPr lang="en-US" sz="2191" dirty="0">
                <a:solidFill>
                  <a:srgbClr val="709954"/>
                </a:solidFill>
                <a:latin typeface="Open Sauce"/>
                <a:ea typeface="Open Sauce"/>
                <a:cs typeface="Open Sauce"/>
                <a:sym typeface="Open Sauce"/>
              </a:rPr>
              <a:t> </a:t>
            </a:r>
            <a:r>
              <a:rPr lang="id-ID" sz="2191" dirty="0" smtClean="0">
                <a:solidFill>
                  <a:srgbClr val="709954"/>
                </a:solidFill>
                <a:latin typeface="Open Sauce"/>
                <a:ea typeface="Open Sauce"/>
                <a:cs typeface="Open Sauce"/>
                <a:sym typeface="Open Sauce"/>
              </a:rPr>
              <a:t>    </a:t>
            </a:r>
          </a:p>
          <a:p>
            <a:pPr algn="l">
              <a:lnSpc>
                <a:spcPts val="3068"/>
              </a:lnSpc>
            </a:pPr>
            <a:r>
              <a:rPr lang="id-ID" sz="2191" dirty="0">
                <a:solidFill>
                  <a:srgbClr val="709954"/>
                </a:solidFill>
                <a:latin typeface="Open Sauce"/>
                <a:ea typeface="Open Sauce"/>
                <a:cs typeface="Open Sauce"/>
                <a:sym typeface="Open Sauce"/>
              </a:rPr>
              <a:t> </a:t>
            </a:r>
            <a:r>
              <a:rPr lang="id-ID" sz="2191" dirty="0" smtClean="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mengorbankan</a:t>
            </a:r>
            <a:r>
              <a:rPr lang="en-US" sz="2191" dirty="0" smtClean="0">
                <a:solidFill>
                  <a:srgbClr val="709954"/>
                </a:solidFill>
                <a:latin typeface="Open Sauce"/>
                <a:ea typeface="Open Sauce"/>
                <a:cs typeface="Open Sauce"/>
                <a:sym typeface="Open Sauce"/>
              </a:rPr>
              <a:t> </a:t>
            </a:r>
            <a:r>
              <a:rPr lang="en-US" sz="2191" dirty="0">
                <a:solidFill>
                  <a:srgbClr val="709954"/>
                </a:solidFill>
                <a:latin typeface="Open Sauce"/>
                <a:ea typeface="Open Sauce"/>
                <a:cs typeface="Open Sauce"/>
                <a:sym typeface="Open Sauce"/>
              </a:rPr>
              <a:t>margin.</a:t>
            </a:r>
          </a:p>
          <a:p>
            <a:pPr algn="l">
              <a:lnSpc>
                <a:spcPts val="3068"/>
              </a:lnSpc>
            </a:pPr>
            <a:r>
              <a:rPr lang="en-US" sz="2191" b="1" dirty="0">
                <a:solidFill>
                  <a:srgbClr val="709954"/>
                </a:solidFill>
                <a:latin typeface="Open Sauce Bold"/>
                <a:ea typeface="Open Sauce Bold"/>
                <a:cs typeface="Open Sauce Bold"/>
                <a:sym typeface="Open Sauce Bold"/>
              </a:rPr>
              <a:t>6. Monitoring </a:t>
            </a:r>
            <a:r>
              <a:rPr lang="en-US" sz="2191" b="1" dirty="0" err="1">
                <a:solidFill>
                  <a:srgbClr val="709954"/>
                </a:solidFill>
                <a:latin typeface="Open Sauce Bold"/>
                <a:ea typeface="Open Sauce Bold"/>
                <a:cs typeface="Open Sauce Bold"/>
                <a:sym typeface="Open Sauce Bold"/>
              </a:rPr>
              <a:t>Berkala</a:t>
            </a:r>
            <a:endParaRPr lang="en-US" sz="2191" b="1" dirty="0">
              <a:solidFill>
                <a:srgbClr val="709954"/>
              </a:solidFill>
              <a:latin typeface="Open Sauce Bold"/>
              <a:ea typeface="Open Sauce Bold"/>
              <a:cs typeface="Open Sauce Bold"/>
              <a:sym typeface="Open Sauce Bold"/>
            </a:endParaRPr>
          </a:p>
          <a:p>
            <a:pPr algn="l">
              <a:lnSpc>
                <a:spcPts val="3068"/>
              </a:lnSpc>
            </a:pPr>
            <a:r>
              <a:rPr lang="id-ID" sz="2191" dirty="0" smtClean="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Gunakan</a:t>
            </a:r>
            <a:r>
              <a:rPr lang="en-US" sz="2191" dirty="0" smtClean="0">
                <a:solidFill>
                  <a:srgbClr val="709954"/>
                </a:solidFill>
                <a:latin typeface="Open Sauce"/>
                <a:ea typeface="Open Sauce"/>
                <a:cs typeface="Open Sauce"/>
                <a:sym typeface="Open Sauce"/>
              </a:rPr>
              <a:t> </a:t>
            </a:r>
            <a:r>
              <a:rPr lang="en-US" sz="2191" dirty="0">
                <a:solidFill>
                  <a:srgbClr val="709954"/>
                </a:solidFill>
                <a:latin typeface="Open Sauce"/>
                <a:ea typeface="Open Sauce"/>
                <a:cs typeface="Open Sauce"/>
                <a:sym typeface="Open Sauce"/>
              </a:rPr>
              <a:t>Dashboard </a:t>
            </a:r>
            <a:r>
              <a:rPr lang="en-US" sz="2191" dirty="0" err="1">
                <a:solidFill>
                  <a:srgbClr val="709954"/>
                </a:solidFill>
                <a:latin typeface="Open Sauce"/>
                <a:ea typeface="Open Sauce"/>
                <a:cs typeface="Open Sauce"/>
                <a:sym typeface="Open Sauce"/>
              </a:rPr>
              <a:t>untuk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memantau</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penjualan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dan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lakukan</a:t>
            </a:r>
            <a:r>
              <a:rPr lang="en-US" sz="2191" dirty="0">
                <a:solidFill>
                  <a:srgbClr val="709954"/>
                </a:solidFill>
                <a:latin typeface="Open Sauce"/>
                <a:ea typeface="Open Sauce"/>
                <a:cs typeface="Open Sauce"/>
                <a:sym typeface="Open Sauce"/>
              </a:rPr>
              <a:t> </a:t>
            </a:r>
            <a:r>
              <a:rPr lang="id-ID" sz="2191" dirty="0" smtClean="0">
                <a:solidFill>
                  <a:srgbClr val="709954"/>
                </a:solidFill>
                <a:latin typeface="Open Sauce"/>
                <a:ea typeface="Open Sauce"/>
                <a:cs typeface="Open Sauce"/>
                <a:sym typeface="Open Sauce"/>
              </a:rPr>
              <a:t> </a:t>
            </a:r>
          </a:p>
          <a:p>
            <a:pPr algn="l">
              <a:lnSpc>
                <a:spcPts val="3068"/>
              </a:lnSpc>
            </a:pPr>
            <a:r>
              <a:rPr lang="id-ID" sz="2191" dirty="0">
                <a:solidFill>
                  <a:srgbClr val="709954"/>
                </a:solidFill>
                <a:latin typeface="Open Sauce"/>
                <a:ea typeface="Open Sauce"/>
                <a:cs typeface="Open Sauce"/>
                <a:sym typeface="Open Sauce"/>
              </a:rPr>
              <a:t> </a:t>
            </a:r>
            <a:r>
              <a:rPr lang="id-ID" sz="2191" dirty="0" smtClean="0">
                <a:solidFill>
                  <a:srgbClr val="709954"/>
                </a:solidFill>
                <a:latin typeface="Open Sauce"/>
                <a:ea typeface="Open Sauce"/>
                <a:cs typeface="Open Sauce"/>
                <a:sym typeface="Open Sauce"/>
              </a:rPr>
              <a:t>   </a:t>
            </a:r>
            <a:r>
              <a:rPr lang="en-US" sz="2191" dirty="0" err="1" smtClean="0">
                <a:solidFill>
                  <a:srgbClr val="709954"/>
                </a:solidFill>
                <a:latin typeface="Open Sauce"/>
                <a:ea typeface="Open Sauce"/>
                <a:cs typeface="Open Sauce"/>
                <a:sym typeface="Open Sauce"/>
              </a:rPr>
              <a:t>evaluasi</a:t>
            </a:r>
            <a:r>
              <a:rPr lang="en-US" sz="2191" dirty="0" smtClean="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rutin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setiap</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bulan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atau</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kuartal</a:t>
            </a:r>
            <a:r>
              <a:rPr lang="en-US" sz="2191" dirty="0">
                <a:solidFill>
                  <a:srgbClr val="709954"/>
                </a:solidFill>
                <a:latin typeface="Open Sauce"/>
                <a:ea typeface="Open Sauce"/>
                <a:cs typeface="Open Sauce"/>
                <a:sym typeface="Open Sauce"/>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pic>
        <p:nvPicPr>
          <p:cNvPr id="8" name="Picture 7"/>
          <p:cNvPicPr>
            <a:picLocks noChangeAspect="1"/>
          </p:cNvPicPr>
          <p:nvPr/>
        </p:nvPicPr>
        <p:blipFill>
          <a:blip r:embed="rId7"/>
          <a:stretch>
            <a:fillRect/>
          </a:stretch>
        </p:blipFill>
        <p:spPr>
          <a:xfrm>
            <a:off x="1256725" y="706908"/>
            <a:ext cx="15774549" cy="887318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3434811" y="4429112"/>
            <a:ext cx="11418378" cy="1475111"/>
          </a:xfrm>
          <a:prstGeom prst="rect">
            <a:avLst/>
          </a:prstGeom>
        </p:spPr>
        <p:txBody>
          <a:bodyPr lIns="0" tIns="0" rIns="0" bIns="0" rtlCol="0" anchor="t">
            <a:spAutoFit/>
          </a:bodyPr>
          <a:lstStyle/>
          <a:p>
            <a:pPr algn="ctr">
              <a:lnSpc>
                <a:spcPts val="11504"/>
              </a:lnSpc>
            </a:pPr>
            <a:r>
              <a:rPr lang="en-US" sz="10003">
                <a:solidFill>
                  <a:srgbClr val="000000"/>
                </a:solidFill>
                <a:latin typeface="Prata"/>
                <a:ea typeface="Prata"/>
                <a:cs typeface="Prata"/>
                <a:sym typeface="Prata"/>
              </a:rPr>
              <a:t>THANK YOU</a:t>
            </a:r>
          </a:p>
        </p:txBody>
      </p:sp>
      <p:sp>
        <p:nvSpPr>
          <p:cNvPr id="6" name="TextBox 6"/>
          <p:cNvSpPr txBox="1"/>
          <p:nvPr/>
        </p:nvSpPr>
        <p:spPr>
          <a:xfrm>
            <a:off x="5169917" y="6201611"/>
            <a:ext cx="7948165" cy="477098"/>
          </a:xfrm>
          <a:prstGeom prst="rect">
            <a:avLst/>
          </a:prstGeom>
        </p:spPr>
        <p:txBody>
          <a:bodyPr lIns="0" tIns="0" rIns="0" bIns="0" rtlCol="0" anchor="t">
            <a:spAutoFit/>
          </a:bodyPr>
          <a:lstStyle/>
          <a:p>
            <a:pPr algn="ctr">
              <a:lnSpc>
                <a:spcPts val="3904"/>
              </a:lnSpc>
            </a:pPr>
            <a:r>
              <a:rPr lang="en-US" sz="2693" spc="1098">
                <a:solidFill>
                  <a:srgbClr val="000000"/>
                </a:solidFill>
                <a:latin typeface="Josefin Sans"/>
                <a:ea typeface="Josefin Sans"/>
                <a:cs typeface="Josefin Sans"/>
                <a:sym typeface="Josefin Sans"/>
              </a:rPr>
              <a:t>FOR YOUR ATTENTION</a:t>
            </a:r>
          </a:p>
        </p:txBody>
      </p:sp>
      <p:sp>
        <p:nvSpPr>
          <p:cNvPr id="7" name="TextBox 7"/>
          <p:cNvSpPr txBox="1"/>
          <p:nvPr/>
        </p:nvSpPr>
        <p:spPr>
          <a:xfrm>
            <a:off x="4581155" y="3459065"/>
            <a:ext cx="9125689" cy="595448"/>
          </a:xfrm>
          <a:prstGeom prst="rect">
            <a:avLst/>
          </a:prstGeom>
        </p:spPr>
        <p:txBody>
          <a:bodyPr lIns="0" tIns="0" rIns="0" bIns="0" rtlCol="0" anchor="t">
            <a:spAutoFit/>
          </a:bodyPr>
          <a:lstStyle/>
          <a:p>
            <a:pPr algn="ctr">
              <a:lnSpc>
                <a:spcPts val="4858"/>
              </a:lnSpc>
            </a:pPr>
            <a:r>
              <a:rPr lang="en-US" sz="3350" b="1" spc="502">
                <a:solidFill>
                  <a:srgbClr val="000000"/>
                </a:solidFill>
                <a:latin typeface="Josefin Sans Bold"/>
                <a:ea typeface="Josefin Sans Bold"/>
                <a:cs typeface="Josefin Sans Bold"/>
                <a:sym typeface="Josefin Sans Bold"/>
              </a:rPr>
              <a:t>WE WANT TO SAY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4302475" y="1338635"/>
            <a:ext cx="11032551" cy="766386"/>
          </a:xfrm>
          <a:prstGeom prst="rect">
            <a:avLst/>
          </a:prstGeom>
        </p:spPr>
        <p:txBody>
          <a:bodyPr lIns="0" tIns="0" rIns="0" bIns="0" rtlCol="0" anchor="t">
            <a:spAutoFit/>
          </a:bodyPr>
          <a:lstStyle/>
          <a:p>
            <a:pPr algn="l">
              <a:lnSpc>
                <a:spcPts val="5981"/>
              </a:lnSpc>
            </a:pPr>
            <a:r>
              <a:rPr lang="en-US" sz="5201">
                <a:solidFill>
                  <a:srgbClr val="317C47"/>
                </a:solidFill>
                <a:latin typeface="Prata"/>
                <a:ea typeface="Prata"/>
                <a:cs typeface="Prata"/>
                <a:sym typeface="Prata"/>
              </a:rPr>
              <a:t>1 - Data Understanding &amp; Goals</a:t>
            </a:r>
          </a:p>
        </p:txBody>
      </p:sp>
      <p:sp>
        <p:nvSpPr>
          <p:cNvPr id="6" name="Freeform 6"/>
          <p:cNvSpPr/>
          <p:nvPr/>
        </p:nvSpPr>
        <p:spPr>
          <a:xfrm>
            <a:off x="-140332" y="6532828"/>
            <a:ext cx="4442808" cy="3754172"/>
          </a:xfrm>
          <a:custGeom>
            <a:avLst/>
            <a:gdLst/>
            <a:ahLst/>
            <a:cxnLst/>
            <a:rect l="l" t="t" r="r" b="b"/>
            <a:pathLst>
              <a:path w="4442808" h="3754172">
                <a:moveTo>
                  <a:pt x="0" y="0"/>
                </a:moveTo>
                <a:lnTo>
                  <a:pt x="4442807" y="0"/>
                </a:lnTo>
                <a:lnTo>
                  <a:pt x="4442807" y="3754172"/>
                </a:lnTo>
                <a:lnTo>
                  <a:pt x="0" y="375417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5269050" y="-159177"/>
            <a:ext cx="3222818" cy="2868308"/>
          </a:xfrm>
          <a:custGeom>
            <a:avLst/>
            <a:gdLst/>
            <a:ahLst/>
            <a:cxnLst/>
            <a:rect l="l" t="t" r="r" b="b"/>
            <a:pathLst>
              <a:path w="3222818" h="2868308">
                <a:moveTo>
                  <a:pt x="0" y="0"/>
                </a:moveTo>
                <a:lnTo>
                  <a:pt x="3222818" y="0"/>
                </a:lnTo>
                <a:lnTo>
                  <a:pt x="3222818" y="2868309"/>
                </a:lnTo>
                <a:lnTo>
                  <a:pt x="0" y="2868309"/>
                </a:lnTo>
                <a:lnTo>
                  <a:pt x="0" y="0"/>
                </a:lnTo>
                <a:close/>
              </a:path>
            </a:pathLst>
          </a:custGeom>
          <a:blipFill>
            <a:blip r:embed="rId9">
              <a:alphaModFix amt="46000"/>
            </a:blip>
            <a:stretch>
              <a:fillRect/>
            </a:stretch>
          </a:blipFill>
        </p:spPr>
      </p:sp>
      <p:sp>
        <p:nvSpPr>
          <p:cNvPr id="8" name="TextBox 8"/>
          <p:cNvSpPr txBox="1"/>
          <p:nvPr/>
        </p:nvSpPr>
        <p:spPr>
          <a:xfrm>
            <a:off x="4302475" y="2924172"/>
            <a:ext cx="11032551" cy="766386"/>
          </a:xfrm>
          <a:prstGeom prst="rect">
            <a:avLst/>
          </a:prstGeom>
        </p:spPr>
        <p:txBody>
          <a:bodyPr lIns="0" tIns="0" rIns="0" bIns="0" rtlCol="0" anchor="t">
            <a:spAutoFit/>
          </a:bodyPr>
          <a:lstStyle/>
          <a:p>
            <a:pPr algn="l">
              <a:lnSpc>
                <a:spcPts val="5981"/>
              </a:lnSpc>
            </a:pPr>
            <a:r>
              <a:rPr lang="en-US" sz="5201">
                <a:solidFill>
                  <a:srgbClr val="317C47"/>
                </a:solidFill>
                <a:latin typeface="Prata"/>
                <a:ea typeface="Prata"/>
                <a:cs typeface="Prata"/>
                <a:sym typeface="Prata"/>
              </a:rPr>
              <a:t>2 - Data Cleaning</a:t>
            </a:r>
          </a:p>
        </p:txBody>
      </p:sp>
      <p:sp>
        <p:nvSpPr>
          <p:cNvPr id="9" name="TextBox 9"/>
          <p:cNvSpPr txBox="1"/>
          <p:nvPr/>
        </p:nvSpPr>
        <p:spPr>
          <a:xfrm>
            <a:off x="4302475" y="4509708"/>
            <a:ext cx="11032551" cy="766386"/>
          </a:xfrm>
          <a:prstGeom prst="rect">
            <a:avLst/>
          </a:prstGeom>
        </p:spPr>
        <p:txBody>
          <a:bodyPr lIns="0" tIns="0" rIns="0" bIns="0" rtlCol="0" anchor="t">
            <a:spAutoFit/>
          </a:bodyPr>
          <a:lstStyle/>
          <a:p>
            <a:pPr algn="l">
              <a:lnSpc>
                <a:spcPts val="5981"/>
              </a:lnSpc>
            </a:pPr>
            <a:r>
              <a:rPr lang="en-US" sz="5201">
                <a:solidFill>
                  <a:srgbClr val="317C47"/>
                </a:solidFill>
                <a:latin typeface="Prata"/>
                <a:ea typeface="Prata"/>
                <a:cs typeface="Prata"/>
                <a:sym typeface="Prata"/>
              </a:rPr>
              <a:t>3 - Data Manipulation</a:t>
            </a:r>
          </a:p>
        </p:txBody>
      </p:sp>
      <p:sp>
        <p:nvSpPr>
          <p:cNvPr id="10" name="TextBox 10"/>
          <p:cNvSpPr txBox="1"/>
          <p:nvPr/>
        </p:nvSpPr>
        <p:spPr>
          <a:xfrm>
            <a:off x="4302475" y="6095244"/>
            <a:ext cx="11032551" cy="766386"/>
          </a:xfrm>
          <a:prstGeom prst="rect">
            <a:avLst/>
          </a:prstGeom>
        </p:spPr>
        <p:txBody>
          <a:bodyPr lIns="0" tIns="0" rIns="0" bIns="0" rtlCol="0" anchor="t">
            <a:spAutoFit/>
          </a:bodyPr>
          <a:lstStyle/>
          <a:p>
            <a:pPr algn="l">
              <a:lnSpc>
                <a:spcPts val="5981"/>
              </a:lnSpc>
            </a:pPr>
            <a:r>
              <a:rPr lang="en-US" sz="5201">
                <a:solidFill>
                  <a:srgbClr val="317C47"/>
                </a:solidFill>
                <a:latin typeface="Prata"/>
                <a:ea typeface="Prata"/>
                <a:cs typeface="Prata"/>
                <a:sym typeface="Prata"/>
              </a:rPr>
              <a:t>4 - EDA</a:t>
            </a:r>
          </a:p>
        </p:txBody>
      </p:sp>
      <p:sp>
        <p:nvSpPr>
          <p:cNvPr id="11" name="TextBox 11"/>
          <p:cNvSpPr txBox="1"/>
          <p:nvPr/>
        </p:nvSpPr>
        <p:spPr>
          <a:xfrm>
            <a:off x="4302475" y="7680781"/>
            <a:ext cx="11032551" cy="766386"/>
          </a:xfrm>
          <a:prstGeom prst="rect">
            <a:avLst/>
          </a:prstGeom>
        </p:spPr>
        <p:txBody>
          <a:bodyPr lIns="0" tIns="0" rIns="0" bIns="0" rtlCol="0" anchor="t">
            <a:spAutoFit/>
          </a:bodyPr>
          <a:lstStyle/>
          <a:p>
            <a:pPr algn="l">
              <a:lnSpc>
                <a:spcPts val="5981"/>
              </a:lnSpc>
            </a:pPr>
            <a:r>
              <a:rPr lang="en-US" sz="5201">
                <a:solidFill>
                  <a:srgbClr val="317C47"/>
                </a:solidFill>
                <a:latin typeface="Prata"/>
                <a:ea typeface="Prata"/>
                <a:cs typeface="Prata"/>
                <a:sym typeface="Prata"/>
              </a:rPr>
              <a:t>5 - Dashboard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926549"/>
            <a:ext cx="14067335" cy="965726"/>
          </a:xfrm>
          <a:prstGeom prst="rect">
            <a:avLst/>
          </a:prstGeom>
        </p:spPr>
        <p:txBody>
          <a:bodyPr lIns="0" tIns="0" rIns="0" bIns="0" rtlCol="0" anchor="t">
            <a:spAutoFit/>
          </a:bodyPr>
          <a:lstStyle/>
          <a:p>
            <a:pPr algn="l">
              <a:lnSpc>
                <a:spcPts val="7570"/>
              </a:lnSpc>
            </a:pPr>
            <a:r>
              <a:rPr lang="en-US" sz="6582">
                <a:solidFill>
                  <a:srgbClr val="FFFFFF"/>
                </a:solidFill>
                <a:latin typeface="Prata"/>
                <a:ea typeface="Prata"/>
                <a:cs typeface="Prata"/>
                <a:sym typeface="Prata"/>
              </a:rPr>
              <a:t>1 - DATASET &amp; GOALS</a:t>
            </a:r>
          </a:p>
        </p:txBody>
      </p:sp>
      <p:sp>
        <p:nvSpPr>
          <p:cNvPr id="6" name="TextBox 6"/>
          <p:cNvSpPr txBox="1"/>
          <p:nvPr/>
        </p:nvSpPr>
        <p:spPr>
          <a:xfrm>
            <a:off x="2041725" y="3198077"/>
            <a:ext cx="5433437" cy="527741"/>
          </a:xfrm>
          <a:prstGeom prst="rect">
            <a:avLst/>
          </a:prstGeom>
        </p:spPr>
        <p:txBody>
          <a:bodyPr lIns="0" tIns="0" rIns="0" bIns="0" rtlCol="0" anchor="t">
            <a:spAutoFit/>
          </a:bodyPr>
          <a:lstStyle/>
          <a:p>
            <a:pPr algn="l">
              <a:lnSpc>
                <a:spcPts val="4150"/>
              </a:lnSpc>
            </a:pPr>
            <a:r>
              <a:rPr lang="en-US" sz="3608">
                <a:solidFill>
                  <a:srgbClr val="F4D314"/>
                </a:solidFill>
                <a:latin typeface="Prata"/>
                <a:ea typeface="Prata"/>
                <a:cs typeface="Prata"/>
                <a:sym typeface="Prata"/>
              </a:rPr>
              <a:t>Data sales analytics</a:t>
            </a:r>
          </a:p>
        </p:txBody>
      </p:sp>
      <p:sp>
        <p:nvSpPr>
          <p:cNvPr id="7" name="TextBox 7"/>
          <p:cNvSpPr txBox="1"/>
          <p:nvPr/>
        </p:nvSpPr>
        <p:spPr>
          <a:xfrm>
            <a:off x="2070152" y="5581849"/>
            <a:ext cx="4719455" cy="527741"/>
          </a:xfrm>
          <a:prstGeom prst="rect">
            <a:avLst/>
          </a:prstGeom>
        </p:spPr>
        <p:txBody>
          <a:bodyPr lIns="0" tIns="0" rIns="0" bIns="0" rtlCol="0" anchor="t">
            <a:spAutoFit/>
          </a:bodyPr>
          <a:lstStyle/>
          <a:p>
            <a:pPr algn="l">
              <a:lnSpc>
                <a:spcPts val="4150"/>
              </a:lnSpc>
            </a:pPr>
            <a:r>
              <a:rPr lang="en-US" sz="3608">
                <a:solidFill>
                  <a:srgbClr val="F4D314"/>
                </a:solidFill>
                <a:latin typeface="Prata"/>
                <a:ea typeface="Prata"/>
                <a:cs typeface="Prata"/>
                <a:sym typeface="Prata"/>
              </a:rPr>
              <a:t>About Dataset</a:t>
            </a:r>
          </a:p>
        </p:txBody>
      </p:sp>
      <p:sp>
        <p:nvSpPr>
          <p:cNvPr id="8" name="TextBox 8"/>
          <p:cNvSpPr txBox="1"/>
          <p:nvPr/>
        </p:nvSpPr>
        <p:spPr>
          <a:xfrm>
            <a:off x="2070152" y="3826247"/>
            <a:ext cx="5992216" cy="1479920"/>
          </a:xfrm>
          <a:prstGeom prst="rect">
            <a:avLst/>
          </a:prstGeom>
        </p:spPr>
        <p:txBody>
          <a:bodyPr lIns="0" tIns="0" rIns="0" bIns="0" rtlCol="0" anchor="t">
            <a:spAutoFit/>
          </a:bodyPr>
          <a:lstStyle/>
          <a:p>
            <a:pPr algn="l">
              <a:lnSpc>
                <a:spcPts val="2940"/>
              </a:lnSpc>
            </a:pPr>
            <a:r>
              <a:rPr lang="en-US" sz="2100" dirty="0" err="1">
                <a:solidFill>
                  <a:srgbClr val="FFFFFF"/>
                </a:solidFill>
                <a:latin typeface="Open Sauce"/>
                <a:ea typeface="Open Sauce"/>
                <a:cs typeface="Open Sauce"/>
                <a:sym typeface="Open Sauce"/>
              </a:rPr>
              <a:t>Sumber</a:t>
            </a:r>
            <a:r>
              <a:rPr lang="en-US" sz="2100" dirty="0">
                <a:solidFill>
                  <a:srgbClr val="FFFFFF"/>
                </a:solidFill>
                <a:latin typeface="Open Sauce"/>
                <a:ea typeface="Open Sauce"/>
                <a:cs typeface="Open Sauce"/>
                <a:sym typeface="Open Sauce"/>
              </a:rPr>
              <a:t> :</a:t>
            </a:r>
            <a:r>
              <a:rPr lang="en-US" sz="2100" u="sng" dirty="0">
                <a:solidFill>
                  <a:srgbClr val="FFFFFF"/>
                </a:solidFill>
                <a:latin typeface="Open Sauce"/>
                <a:ea typeface="Open Sauce"/>
                <a:cs typeface="Open Sauce"/>
                <a:sym typeface="Open Sauce"/>
                <a:hlinkClick r:id="rId7" tooltip="https://www.kaggle.com/datasets/xontoloyo/data-penjualan-zara/data"/>
              </a:rPr>
              <a:t> https://www.kaggle.com/datasets/xontoloyo/data-penjualan-zara/data</a:t>
            </a:r>
          </a:p>
          <a:p>
            <a:pPr algn="l">
              <a:lnSpc>
                <a:spcPts val="2940"/>
              </a:lnSpc>
            </a:pPr>
            <a:endParaRPr lang="en-US" sz="2100" u="sng" dirty="0">
              <a:solidFill>
                <a:srgbClr val="FFFFFF"/>
              </a:solidFill>
              <a:latin typeface="Open Sauce"/>
              <a:ea typeface="Open Sauce"/>
              <a:cs typeface="Open Sauce"/>
              <a:sym typeface="Open Sauce"/>
              <a:hlinkClick r:id="rId7" tooltip="https://www.kaggle.com/datasets/xontoloyo/data-penjualan-zara/data"/>
            </a:endParaRPr>
          </a:p>
        </p:txBody>
      </p:sp>
      <p:sp>
        <p:nvSpPr>
          <p:cNvPr id="9" name="TextBox 9"/>
          <p:cNvSpPr txBox="1"/>
          <p:nvPr/>
        </p:nvSpPr>
        <p:spPr>
          <a:xfrm>
            <a:off x="2070152" y="6061965"/>
            <a:ext cx="6836985" cy="2965556"/>
          </a:xfrm>
          <a:prstGeom prst="rect">
            <a:avLst/>
          </a:prstGeom>
        </p:spPr>
        <p:txBody>
          <a:bodyPr lIns="0" tIns="0" rIns="0" bIns="0" rtlCol="0" anchor="t">
            <a:spAutoFit/>
          </a:bodyPr>
          <a:lstStyle/>
          <a:p>
            <a:pPr algn="l">
              <a:lnSpc>
                <a:spcPts val="2940"/>
              </a:lnSpc>
            </a:pPr>
            <a:r>
              <a:rPr lang="en-US" sz="2100" dirty="0">
                <a:solidFill>
                  <a:srgbClr val="FFFFFF"/>
                </a:solidFill>
                <a:latin typeface="Open Sauce"/>
                <a:ea typeface="Open Sauce"/>
                <a:cs typeface="Open Sauce"/>
                <a:sym typeface="Open Sauce"/>
              </a:rPr>
              <a:t>Kumpulan data </a:t>
            </a:r>
            <a:r>
              <a:rPr lang="en-US" sz="2100" dirty="0" err="1">
                <a:solidFill>
                  <a:srgbClr val="FFFFFF"/>
                </a:solidFill>
                <a:latin typeface="Open Sauce"/>
                <a:ea typeface="Open Sauce"/>
                <a:cs typeface="Open Sauce"/>
                <a:sym typeface="Open Sauce"/>
              </a:rPr>
              <a:t>penjualan</a:t>
            </a:r>
            <a:r>
              <a:rPr lang="en-US" sz="2100" dirty="0">
                <a:solidFill>
                  <a:srgbClr val="FFFFFF"/>
                </a:solidFill>
                <a:latin typeface="Open Sauce"/>
                <a:ea typeface="Open Sauce"/>
                <a:cs typeface="Open Sauce"/>
                <a:sym typeface="Open Sauce"/>
              </a:rPr>
              <a:t> Zara </a:t>
            </a:r>
            <a:r>
              <a:rPr lang="en-US" sz="2100" dirty="0" err="1">
                <a:solidFill>
                  <a:srgbClr val="FFFFFF"/>
                </a:solidFill>
                <a:latin typeface="Open Sauce"/>
                <a:ea typeface="Open Sauce"/>
                <a:cs typeface="Open Sauce"/>
                <a:sym typeface="Open Sauce"/>
              </a:rPr>
              <a:t>ini</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berisi</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informasi</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tentang</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penjualan</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produk</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dari</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toko-toko</a:t>
            </a:r>
            <a:r>
              <a:rPr lang="en-US" sz="2100" dirty="0">
                <a:solidFill>
                  <a:srgbClr val="FFFFFF"/>
                </a:solidFill>
                <a:latin typeface="Open Sauce"/>
                <a:ea typeface="Open Sauce"/>
                <a:cs typeface="Open Sauce"/>
                <a:sym typeface="Open Sauce"/>
              </a:rPr>
              <a:t> Zara </a:t>
            </a:r>
            <a:r>
              <a:rPr lang="en-US" sz="2100" dirty="0" err="1">
                <a:solidFill>
                  <a:srgbClr val="FFFFFF"/>
                </a:solidFill>
                <a:latin typeface="Open Sauce"/>
                <a:ea typeface="Open Sauce"/>
                <a:cs typeface="Open Sauce"/>
                <a:sym typeface="Open Sauce"/>
              </a:rPr>
              <a:t>selama</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periode</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waktu</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tertentu</a:t>
            </a:r>
            <a:r>
              <a:rPr lang="en-US" sz="2100" dirty="0">
                <a:solidFill>
                  <a:srgbClr val="FFFFFF"/>
                </a:solidFill>
                <a:latin typeface="Open Sauce"/>
                <a:ea typeface="Open Sauce"/>
                <a:cs typeface="Open Sauce"/>
                <a:sym typeface="Open Sauce"/>
              </a:rPr>
              <a:t>. Kumpulan data </a:t>
            </a:r>
            <a:r>
              <a:rPr lang="en-US" sz="2100" dirty="0" err="1">
                <a:solidFill>
                  <a:srgbClr val="FFFFFF"/>
                </a:solidFill>
                <a:latin typeface="Open Sauce"/>
                <a:ea typeface="Open Sauce"/>
                <a:cs typeface="Open Sauce"/>
                <a:sym typeface="Open Sauce"/>
              </a:rPr>
              <a:t>tersebut</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mencakup</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berbagai</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atribut</a:t>
            </a:r>
            <a:r>
              <a:rPr lang="en-US" sz="2100" dirty="0">
                <a:solidFill>
                  <a:srgbClr val="FFFFFF"/>
                </a:solidFill>
                <a:latin typeface="Open Sauce"/>
                <a:ea typeface="Open Sauce"/>
                <a:cs typeface="Open Sauce"/>
                <a:sym typeface="Open Sauce"/>
              </a:rPr>
              <a:t> yang </a:t>
            </a:r>
            <a:r>
              <a:rPr lang="en-US" sz="2100" dirty="0" err="1">
                <a:solidFill>
                  <a:srgbClr val="FFFFFF"/>
                </a:solidFill>
                <a:latin typeface="Open Sauce"/>
                <a:ea typeface="Open Sauce"/>
                <a:cs typeface="Open Sauce"/>
                <a:sym typeface="Open Sauce"/>
              </a:rPr>
              <a:t>relevan</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dengan</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penjualan</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seperti</a:t>
            </a:r>
            <a:r>
              <a:rPr lang="en-US" sz="2100" dirty="0">
                <a:solidFill>
                  <a:srgbClr val="FFFFFF"/>
                </a:solidFill>
                <a:latin typeface="Open Sauce"/>
                <a:ea typeface="Open Sauce"/>
                <a:cs typeface="Open Sauce"/>
                <a:sym typeface="Open Sauce"/>
              </a:rPr>
              <a:t> ID </a:t>
            </a:r>
            <a:r>
              <a:rPr lang="en-US" sz="2100" dirty="0" err="1">
                <a:solidFill>
                  <a:srgbClr val="FFFFFF"/>
                </a:solidFill>
                <a:latin typeface="Open Sauce"/>
                <a:ea typeface="Open Sauce"/>
                <a:cs typeface="Open Sauce"/>
                <a:sym typeface="Open Sauce"/>
              </a:rPr>
              <a:t>produk</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nama</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produk</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kategori</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produk</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harga</a:t>
            </a:r>
            <a:r>
              <a:rPr lang="en-US" sz="2100" dirty="0">
                <a:solidFill>
                  <a:srgbClr val="FFFFFF"/>
                </a:solidFill>
                <a:latin typeface="Open Sauce"/>
                <a:ea typeface="Open Sauce"/>
                <a:cs typeface="Open Sauce"/>
                <a:sym typeface="Open Sauce"/>
              </a:rPr>
              <a:t>, volume </a:t>
            </a:r>
            <a:r>
              <a:rPr lang="en-US" sz="2100" dirty="0" err="1">
                <a:solidFill>
                  <a:srgbClr val="FFFFFF"/>
                </a:solidFill>
                <a:latin typeface="Open Sauce"/>
                <a:ea typeface="Open Sauce"/>
                <a:cs typeface="Open Sauce"/>
                <a:sym typeface="Open Sauce"/>
              </a:rPr>
              <a:t>penjualan</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tanggal</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penjualan</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dan</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lokasi</a:t>
            </a:r>
            <a:r>
              <a:rPr lang="en-US" sz="2100" dirty="0">
                <a:solidFill>
                  <a:srgbClr val="FFFFFF"/>
                </a:solidFill>
                <a:latin typeface="Open Sauce"/>
                <a:ea typeface="Open Sauce"/>
                <a:cs typeface="Open Sauce"/>
                <a:sym typeface="Open Sauce"/>
              </a:rPr>
              <a:t> </a:t>
            </a:r>
            <a:r>
              <a:rPr lang="en-US" sz="2100" dirty="0" err="1">
                <a:solidFill>
                  <a:srgbClr val="FFFFFF"/>
                </a:solidFill>
                <a:latin typeface="Open Sauce"/>
                <a:ea typeface="Open Sauce"/>
                <a:cs typeface="Open Sauce"/>
                <a:sym typeface="Open Sauce"/>
              </a:rPr>
              <a:t>toko</a:t>
            </a:r>
            <a:r>
              <a:rPr lang="en-US" sz="2100" dirty="0">
                <a:solidFill>
                  <a:srgbClr val="FFFFFF"/>
                </a:solidFill>
                <a:latin typeface="Open Sauce"/>
                <a:ea typeface="Open Sauce"/>
                <a:cs typeface="Open Sauce"/>
                <a:sym typeface="Open Sauce"/>
              </a:rPr>
              <a:t>.</a:t>
            </a:r>
          </a:p>
          <a:p>
            <a:pPr algn="l">
              <a:lnSpc>
                <a:spcPts val="2940"/>
              </a:lnSpc>
            </a:pPr>
            <a:endParaRPr lang="en-US" sz="2100" dirty="0">
              <a:solidFill>
                <a:srgbClr val="FFFFFF"/>
              </a:solidFill>
              <a:latin typeface="Open Sauce"/>
              <a:ea typeface="Open Sauce"/>
              <a:cs typeface="Open Sauce"/>
              <a:sym typeface="Open Sauce"/>
            </a:endParaRPr>
          </a:p>
        </p:txBody>
      </p:sp>
      <p:sp>
        <p:nvSpPr>
          <p:cNvPr id="10" name="TextBox 10"/>
          <p:cNvSpPr txBox="1"/>
          <p:nvPr/>
        </p:nvSpPr>
        <p:spPr>
          <a:xfrm>
            <a:off x="10664424" y="3198077"/>
            <a:ext cx="4719455" cy="527741"/>
          </a:xfrm>
          <a:prstGeom prst="rect">
            <a:avLst/>
          </a:prstGeom>
        </p:spPr>
        <p:txBody>
          <a:bodyPr lIns="0" tIns="0" rIns="0" bIns="0" rtlCol="0" anchor="t">
            <a:spAutoFit/>
          </a:bodyPr>
          <a:lstStyle/>
          <a:p>
            <a:pPr algn="l">
              <a:lnSpc>
                <a:spcPts val="4150"/>
              </a:lnSpc>
            </a:pPr>
            <a:r>
              <a:rPr lang="en-US" sz="3608">
                <a:solidFill>
                  <a:srgbClr val="F4D314"/>
                </a:solidFill>
                <a:latin typeface="Prata"/>
                <a:ea typeface="Prata"/>
                <a:cs typeface="Prata"/>
                <a:sym typeface="Prata"/>
              </a:rPr>
              <a:t>Goals</a:t>
            </a:r>
          </a:p>
        </p:txBody>
      </p:sp>
      <p:sp>
        <p:nvSpPr>
          <p:cNvPr id="11" name="TextBox 11"/>
          <p:cNvSpPr txBox="1"/>
          <p:nvPr/>
        </p:nvSpPr>
        <p:spPr>
          <a:xfrm>
            <a:off x="10664424" y="3678194"/>
            <a:ext cx="6836985" cy="2594147"/>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FFFFFF"/>
                </a:solidFill>
                <a:latin typeface="Open Sauce"/>
                <a:ea typeface="Open Sauce"/>
                <a:cs typeface="Open Sauce"/>
                <a:sym typeface="Open Sauce"/>
              </a:rPr>
              <a:t>Memahami Performa Penjualan Produk</a:t>
            </a:r>
          </a:p>
          <a:p>
            <a:pPr marL="453390" lvl="1" indent="-226695" algn="l">
              <a:lnSpc>
                <a:spcPts val="2940"/>
              </a:lnSpc>
              <a:buFont typeface="Arial"/>
              <a:buChar char="•"/>
            </a:pPr>
            <a:r>
              <a:rPr lang="en-US" sz="2100">
                <a:solidFill>
                  <a:srgbClr val="FFFFFF"/>
                </a:solidFill>
                <a:latin typeface="Open Sauce"/>
                <a:ea typeface="Open Sauce"/>
                <a:cs typeface="Open Sauce"/>
                <a:sym typeface="Open Sauce"/>
              </a:rPr>
              <a:t>Menganalisis Pengaruh Harga terhadap Penjualan</a:t>
            </a:r>
          </a:p>
          <a:p>
            <a:pPr marL="453390" lvl="1" indent="-226695" algn="l">
              <a:lnSpc>
                <a:spcPts val="2940"/>
              </a:lnSpc>
              <a:buFont typeface="Arial"/>
              <a:buChar char="•"/>
            </a:pPr>
            <a:r>
              <a:rPr lang="en-US" sz="2100">
                <a:solidFill>
                  <a:srgbClr val="FFFFFF"/>
                </a:solidFill>
                <a:latin typeface="Open Sauce"/>
                <a:ea typeface="Open Sauce"/>
                <a:cs typeface="Open Sauce"/>
                <a:sym typeface="Open Sauce"/>
              </a:rPr>
              <a:t>Mengevaluasi Efektivitas Promosi dan Penempatan Produk</a:t>
            </a:r>
          </a:p>
          <a:p>
            <a:pPr marL="453390" lvl="1" indent="-226695" algn="l">
              <a:lnSpc>
                <a:spcPts val="2940"/>
              </a:lnSpc>
              <a:buFont typeface="Arial"/>
              <a:buChar char="•"/>
            </a:pPr>
            <a:r>
              <a:rPr lang="en-US" sz="2100">
                <a:solidFill>
                  <a:srgbClr val="FFFFFF"/>
                </a:solidFill>
                <a:latin typeface="Open Sauce"/>
                <a:ea typeface="Open Sauce"/>
                <a:cs typeface="Open Sauce"/>
                <a:sym typeface="Open Sauce"/>
              </a:rPr>
              <a:t>Menilai Pengaruh Faktor Musiman terhadap Penjualan</a:t>
            </a:r>
          </a:p>
          <a:p>
            <a:pPr algn="l">
              <a:lnSpc>
                <a:spcPts val="2940"/>
              </a:lnSpc>
            </a:pPr>
            <a:endParaRPr lang="en-US" sz="2100">
              <a:solidFill>
                <a:srgbClr val="FFFFFF"/>
              </a:solidFill>
              <a:latin typeface="Open Sauce"/>
              <a:ea typeface="Open Sauce"/>
              <a:cs typeface="Open Sauce"/>
              <a:sym typeface="Open Sauce"/>
            </a:endParaRPr>
          </a:p>
        </p:txBody>
      </p:sp>
      <p:sp>
        <p:nvSpPr>
          <p:cNvPr id="12" name="Freeform 12"/>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8">
              <a:alphaModFix amt="26000"/>
            </a:blip>
            <a:stretch>
              <a:fillRect/>
            </a:stretch>
          </a:blipFill>
        </p:spPr>
      </p:sp>
      <p:sp>
        <p:nvSpPr>
          <p:cNvPr id="13" name="Freeform 13"/>
          <p:cNvSpPr/>
          <p:nvPr/>
        </p:nvSpPr>
        <p:spPr>
          <a:xfrm>
            <a:off x="10954441" y="1210111"/>
            <a:ext cx="381963" cy="370026"/>
          </a:xfrm>
          <a:custGeom>
            <a:avLst/>
            <a:gdLst/>
            <a:ahLst/>
            <a:cxnLst/>
            <a:rect l="l" t="t" r="r" b="b"/>
            <a:pathLst>
              <a:path w="381963" h="370026">
                <a:moveTo>
                  <a:pt x="0" y="0"/>
                </a:moveTo>
                <a:lnTo>
                  <a:pt x="381962" y="0"/>
                </a:lnTo>
                <a:lnTo>
                  <a:pt x="381962" y="370026"/>
                </a:lnTo>
                <a:lnTo>
                  <a:pt x="0" y="37002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Freeform 14"/>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11"/>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0332" y="6532828"/>
            <a:ext cx="4442808" cy="3754172"/>
          </a:xfrm>
          <a:custGeom>
            <a:avLst/>
            <a:gdLst/>
            <a:ahLst/>
            <a:cxnLst/>
            <a:rect l="l" t="t" r="r" b="b"/>
            <a:pathLst>
              <a:path w="4442808" h="3754172">
                <a:moveTo>
                  <a:pt x="0" y="0"/>
                </a:moveTo>
                <a:lnTo>
                  <a:pt x="4442807" y="0"/>
                </a:lnTo>
                <a:lnTo>
                  <a:pt x="4442807" y="3754172"/>
                </a:lnTo>
                <a:lnTo>
                  <a:pt x="0" y="375417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2343642" y="2692433"/>
            <a:ext cx="2367967" cy="6356958"/>
          </a:xfrm>
          <a:custGeom>
            <a:avLst/>
            <a:gdLst/>
            <a:ahLst/>
            <a:cxnLst/>
            <a:rect l="l" t="t" r="r" b="b"/>
            <a:pathLst>
              <a:path w="2367967" h="6356958">
                <a:moveTo>
                  <a:pt x="0" y="0"/>
                </a:moveTo>
                <a:lnTo>
                  <a:pt x="2367967" y="0"/>
                </a:lnTo>
                <a:lnTo>
                  <a:pt x="2367967" y="6356958"/>
                </a:lnTo>
                <a:lnTo>
                  <a:pt x="0" y="6356958"/>
                </a:lnTo>
                <a:lnTo>
                  <a:pt x="0" y="0"/>
                </a:lnTo>
                <a:close/>
              </a:path>
            </a:pathLst>
          </a:custGeom>
          <a:blipFill>
            <a:blip r:embed="rId9"/>
            <a:stretch>
              <a:fillRect/>
            </a:stretch>
          </a:blipFill>
        </p:spPr>
      </p:sp>
      <p:sp>
        <p:nvSpPr>
          <p:cNvPr id="7" name="Freeform 7"/>
          <p:cNvSpPr/>
          <p:nvPr/>
        </p:nvSpPr>
        <p:spPr>
          <a:xfrm>
            <a:off x="5006884" y="5295218"/>
            <a:ext cx="1358568" cy="575693"/>
          </a:xfrm>
          <a:custGeom>
            <a:avLst/>
            <a:gdLst/>
            <a:ahLst/>
            <a:cxnLst/>
            <a:rect l="l" t="t" r="r" b="b"/>
            <a:pathLst>
              <a:path w="1358568" h="575693">
                <a:moveTo>
                  <a:pt x="0" y="0"/>
                </a:moveTo>
                <a:lnTo>
                  <a:pt x="1358568" y="0"/>
                </a:lnTo>
                <a:lnTo>
                  <a:pt x="1358568" y="575694"/>
                </a:lnTo>
                <a:lnTo>
                  <a:pt x="0" y="575694"/>
                </a:lnTo>
                <a:lnTo>
                  <a:pt x="0" y="0"/>
                </a:lnTo>
                <a:close/>
              </a:path>
            </a:pathLst>
          </a:custGeom>
          <a:blipFill>
            <a:blip r:embed="rId10"/>
            <a:stretch>
              <a:fillRect/>
            </a:stretch>
          </a:blipFill>
        </p:spPr>
      </p:sp>
      <p:sp>
        <p:nvSpPr>
          <p:cNvPr id="8" name="Freeform 8"/>
          <p:cNvSpPr/>
          <p:nvPr/>
        </p:nvSpPr>
        <p:spPr>
          <a:xfrm>
            <a:off x="6662970" y="2692433"/>
            <a:ext cx="2367967" cy="6356958"/>
          </a:xfrm>
          <a:custGeom>
            <a:avLst/>
            <a:gdLst/>
            <a:ahLst/>
            <a:cxnLst/>
            <a:rect l="l" t="t" r="r" b="b"/>
            <a:pathLst>
              <a:path w="2367967" h="6356958">
                <a:moveTo>
                  <a:pt x="0" y="0"/>
                </a:moveTo>
                <a:lnTo>
                  <a:pt x="2367967" y="0"/>
                </a:lnTo>
                <a:lnTo>
                  <a:pt x="2367967" y="6356958"/>
                </a:lnTo>
                <a:lnTo>
                  <a:pt x="0" y="6356958"/>
                </a:lnTo>
                <a:lnTo>
                  <a:pt x="0" y="0"/>
                </a:lnTo>
                <a:close/>
              </a:path>
            </a:pathLst>
          </a:custGeom>
          <a:blipFill>
            <a:blip r:embed="rId11"/>
            <a:stretch>
              <a:fillRect/>
            </a:stretch>
          </a:blipFill>
        </p:spPr>
      </p:sp>
      <p:sp>
        <p:nvSpPr>
          <p:cNvPr id="9" name="TextBox 9"/>
          <p:cNvSpPr txBox="1"/>
          <p:nvPr/>
        </p:nvSpPr>
        <p:spPr>
          <a:xfrm>
            <a:off x="1028700" y="1277955"/>
            <a:ext cx="15069803" cy="965726"/>
          </a:xfrm>
          <a:prstGeom prst="rect">
            <a:avLst/>
          </a:prstGeom>
        </p:spPr>
        <p:txBody>
          <a:bodyPr lIns="0" tIns="0" rIns="0" bIns="0" rtlCol="0" anchor="t">
            <a:spAutoFit/>
          </a:bodyPr>
          <a:lstStyle/>
          <a:p>
            <a:pPr algn="l">
              <a:lnSpc>
                <a:spcPts val="7570"/>
              </a:lnSpc>
            </a:pPr>
            <a:r>
              <a:rPr lang="en-US" sz="6582">
                <a:solidFill>
                  <a:srgbClr val="317C47"/>
                </a:solidFill>
                <a:latin typeface="Prata"/>
                <a:ea typeface="Prata"/>
                <a:cs typeface="Prata"/>
                <a:sym typeface="Prata"/>
              </a:rPr>
              <a:t>2 - DATA CLEANING</a:t>
            </a:r>
          </a:p>
        </p:txBody>
      </p:sp>
      <p:sp>
        <p:nvSpPr>
          <p:cNvPr id="10" name="Freeform 10"/>
          <p:cNvSpPr/>
          <p:nvPr/>
        </p:nvSpPr>
        <p:spPr>
          <a:xfrm>
            <a:off x="15269050" y="-159177"/>
            <a:ext cx="3222818" cy="2868308"/>
          </a:xfrm>
          <a:custGeom>
            <a:avLst/>
            <a:gdLst/>
            <a:ahLst/>
            <a:cxnLst/>
            <a:rect l="l" t="t" r="r" b="b"/>
            <a:pathLst>
              <a:path w="3222818" h="2868308">
                <a:moveTo>
                  <a:pt x="0" y="0"/>
                </a:moveTo>
                <a:lnTo>
                  <a:pt x="3222818" y="0"/>
                </a:lnTo>
                <a:lnTo>
                  <a:pt x="3222818" y="2868309"/>
                </a:lnTo>
                <a:lnTo>
                  <a:pt x="0" y="2868309"/>
                </a:lnTo>
                <a:lnTo>
                  <a:pt x="0" y="0"/>
                </a:lnTo>
                <a:close/>
              </a:path>
            </a:pathLst>
          </a:custGeom>
          <a:blipFill>
            <a:blip r:embed="rId12">
              <a:alphaModFix amt="46000"/>
            </a:blip>
            <a:stretch>
              <a:fillRect/>
            </a:stretch>
          </a:blipFill>
        </p:spPr>
      </p:sp>
      <p:sp>
        <p:nvSpPr>
          <p:cNvPr id="11" name="TextBox 11"/>
          <p:cNvSpPr txBox="1"/>
          <p:nvPr/>
        </p:nvSpPr>
        <p:spPr>
          <a:xfrm>
            <a:off x="9789014" y="3053548"/>
            <a:ext cx="7840560" cy="2205732"/>
          </a:xfrm>
          <a:prstGeom prst="rect">
            <a:avLst/>
          </a:prstGeom>
        </p:spPr>
        <p:txBody>
          <a:bodyPr lIns="0" tIns="0" rIns="0" bIns="0" rtlCol="0" anchor="t">
            <a:spAutoFit/>
          </a:bodyPr>
          <a:lstStyle/>
          <a:p>
            <a:pPr marL="669289" lvl="1" indent="-334645" algn="l">
              <a:lnSpc>
                <a:spcPts val="4339"/>
              </a:lnSpc>
              <a:buFont typeface="Arial"/>
              <a:buChar char="•"/>
            </a:pPr>
            <a:r>
              <a:rPr lang="en-US" sz="3099" dirty="0" err="1">
                <a:solidFill>
                  <a:srgbClr val="317C47"/>
                </a:solidFill>
                <a:latin typeface="Open Sauce"/>
                <a:ea typeface="Open Sauce"/>
                <a:cs typeface="Open Sauce"/>
                <a:sym typeface="Open Sauce"/>
              </a:rPr>
              <a:t>Menghapus</a:t>
            </a:r>
            <a:r>
              <a:rPr lang="en-US" sz="3099" dirty="0">
                <a:solidFill>
                  <a:srgbClr val="317C47"/>
                </a:solidFill>
                <a:latin typeface="Open Sauce"/>
                <a:ea typeface="Open Sauce"/>
                <a:cs typeface="Open Sauce"/>
                <a:sym typeface="Open Sauce"/>
              </a:rPr>
              <a:t> data </a:t>
            </a:r>
            <a:r>
              <a:rPr lang="en-US" sz="3099" dirty="0" err="1">
                <a:solidFill>
                  <a:srgbClr val="317C47"/>
                </a:solidFill>
                <a:latin typeface="Open Sauce"/>
                <a:ea typeface="Open Sauce"/>
                <a:cs typeface="Open Sauce"/>
                <a:sym typeface="Open Sauce"/>
              </a:rPr>
              <a:t>duplikat</a:t>
            </a:r>
            <a:endParaRPr lang="en-US" sz="3099" dirty="0">
              <a:solidFill>
                <a:srgbClr val="317C47"/>
              </a:solidFill>
              <a:latin typeface="Open Sauce"/>
              <a:ea typeface="Open Sauce"/>
              <a:cs typeface="Open Sauce"/>
              <a:sym typeface="Open Sauce"/>
            </a:endParaRPr>
          </a:p>
          <a:p>
            <a:pPr marL="669289" lvl="1" indent="-334645" algn="l">
              <a:lnSpc>
                <a:spcPts val="4339"/>
              </a:lnSpc>
              <a:buFont typeface="Arial"/>
              <a:buChar char="•"/>
            </a:pPr>
            <a:r>
              <a:rPr lang="en-US" sz="3099" dirty="0" err="1">
                <a:solidFill>
                  <a:srgbClr val="317C47"/>
                </a:solidFill>
                <a:latin typeface="Open Sauce"/>
                <a:ea typeface="Open Sauce"/>
                <a:cs typeface="Open Sauce"/>
                <a:sym typeface="Open Sauce"/>
              </a:rPr>
              <a:t>Menangani</a:t>
            </a:r>
            <a:r>
              <a:rPr lang="en-US" sz="3099" dirty="0">
                <a:solidFill>
                  <a:srgbClr val="317C47"/>
                </a:solidFill>
                <a:latin typeface="Open Sauce"/>
                <a:ea typeface="Open Sauce"/>
                <a:cs typeface="Open Sauce"/>
                <a:sym typeface="Open Sauce"/>
              </a:rPr>
              <a:t> </a:t>
            </a:r>
            <a:r>
              <a:rPr lang="en-US" sz="3099" dirty="0" err="1">
                <a:solidFill>
                  <a:srgbClr val="317C47"/>
                </a:solidFill>
                <a:latin typeface="Open Sauce"/>
                <a:ea typeface="Open Sauce"/>
                <a:cs typeface="Open Sauce"/>
                <a:sym typeface="Open Sauce"/>
              </a:rPr>
              <a:t>nilai</a:t>
            </a:r>
            <a:r>
              <a:rPr lang="en-US" sz="3099" dirty="0">
                <a:solidFill>
                  <a:srgbClr val="317C47"/>
                </a:solidFill>
                <a:latin typeface="Open Sauce"/>
                <a:ea typeface="Open Sauce"/>
                <a:cs typeface="Open Sauce"/>
                <a:sym typeface="Open Sauce"/>
              </a:rPr>
              <a:t> null</a:t>
            </a:r>
          </a:p>
          <a:p>
            <a:pPr marL="669289" lvl="1" indent="-334645" algn="l">
              <a:lnSpc>
                <a:spcPts val="4339"/>
              </a:lnSpc>
              <a:buFont typeface="Arial"/>
              <a:buChar char="•"/>
            </a:pPr>
            <a:r>
              <a:rPr lang="en-US" sz="3099" dirty="0" err="1">
                <a:solidFill>
                  <a:srgbClr val="317C47"/>
                </a:solidFill>
                <a:latin typeface="Open Sauce"/>
                <a:ea typeface="Open Sauce"/>
                <a:cs typeface="Open Sauce"/>
                <a:sym typeface="Open Sauce"/>
              </a:rPr>
              <a:t>Mengubah</a:t>
            </a:r>
            <a:r>
              <a:rPr lang="en-US" sz="3099" dirty="0">
                <a:solidFill>
                  <a:srgbClr val="317C47"/>
                </a:solidFill>
                <a:latin typeface="Open Sauce"/>
                <a:ea typeface="Open Sauce"/>
                <a:cs typeface="Open Sauce"/>
                <a:sym typeface="Open Sauce"/>
              </a:rPr>
              <a:t> </a:t>
            </a:r>
            <a:r>
              <a:rPr lang="en-US" sz="3099" dirty="0" err="1">
                <a:solidFill>
                  <a:srgbClr val="317C47"/>
                </a:solidFill>
                <a:latin typeface="Open Sauce"/>
                <a:ea typeface="Open Sauce"/>
                <a:cs typeface="Open Sauce"/>
                <a:sym typeface="Open Sauce"/>
              </a:rPr>
              <a:t>kolom</a:t>
            </a:r>
            <a:r>
              <a:rPr lang="en-US" sz="3099" dirty="0">
                <a:solidFill>
                  <a:srgbClr val="317C47"/>
                </a:solidFill>
                <a:latin typeface="Open Sauce"/>
                <a:ea typeface="Open Sauce"/>
                <a:cs typeface="Open Sauce"/>
                <a:sym typeface="Open Sauce"/>
              </a:rPr>
              <a:t> </a:t>
            </a:r>
            <a:r>
              <a:rPr lang="en-US" sz="3099" dirty="0" err="1">
                <a:solidFill>
                  <a:srgbClr val="317C47"/>
                </a:solidFill>
                <a:latin typeface="Open Sauce"/>
                <a:ea typeface="Open Sauce"/>
                <a:cs typeface="Open Sauce"/>
                <a:sym typeface="Open Sauce"/>
              </a:rPr>
              <a:t>tanggal</a:t>
            </a:r>
            <a:r>
              <a:rPr lang="en-US" sz="3099" dirty="0">
                <a:solidFill>
                  <a:srgbClr val="317C47"/>
                </a:solidFill>
                <a:latin typeface="Open Sauce"/>
                <a:ea typeface="Open Sauce"/>
                <a:cs typeface="Open Sauce"/>
                <a:sym typeface="Open Sauce"/>
              </a:rPr>
              <a:t> </a:t>
            </a:r>
            <a:r>
              <a:rPr lang="en-US" sz="3099" dirty="0" err="1">
                <a:solidFill>
                  <a:srgbClr val="317C47"/>
                </a:solidFill>
                <a:latin typeface="Open Sauce"/>
                <a:ea typeface="Open Sauce"/>
                <a:cs typeface="Open Sauce"/>
                <a:sym typeface="Open Sauce"/>
              </a:rPr>
              <a:t>ke</a:t>
            </a:r>
            <a:r>
              <a:rPr lang="en-US" sz="3099" dirty="0">
                <a:solidFill>
                  <a:srgbClr val="317C47"/>
                </a:solidFill>
                <a:latin typeface="Open Sauce"/>
                <a:ea typeface="Open Sauce"/>
                <a:cs typeface="Open Sauce"/>
                <a:sym typeface="Open Sauce"/>
              </a:rPr>
              <a:t> </a:t>
            </a:r>
            <a:r>
              <a:rPr lang="en-US" sz="3099" dirty="0" err="1" smtClean="0">
                <a:solidFill>
                  <a:srgbClr val="317C47"/>
                </a:solidFill>
                <a:latin typeface="Open Sauce"/>
                <a:ea typeface="Open Sauce"/>
                <a:cs typeface="Open Sauce"/>
                <a:sym typeface="Open Sauce"/>
              </a:rPr>
              <a:t>datetime</a:t>
            </a:r>
            <a:endParaRPr lang="en-US" sz="3099" dirty="0">
              <a:solidFill>
                <a:srgbClr val="317C47"/>
              </a:solidFill>
              <a:latin typeface="Open Sauce"/>
              <a:ea typeface="Open Sauce"/>
              <a:cs typeface="Open Sauce"/>
              <a:sym typeface="Open Sauce"/>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11911614" y="4410020"/>
            <a:ext cx="5347686" cy="3008036"/>
            <a:chOff x="0" y="0"/>
            <a:chExt cx="11289030" cy="6350000"/>
          </a:xfrm>
        </p:grpSpPr>
        <p:sp>
          <p:nvSpPr>
            <p:cNvPr id="6" name="Freeform 6"/>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7"/>
              <a:stretch>
                <a:fillRect l="-106" r="-23407" b="-23251"/>
              </a:stretch>
            </a:blipFill>
          </p:spPr>
        </p:sp>
      </p:grpSp>
      <p:sp>
        <p:nvSpPr>
          <p:cNvPr id="7" name="TextBox 7"/>
          <p:cNvSpPr txBox="1"/>
          <p:nvPr/>
        </p:nvSpPr>
        <p:spPr>
          <a:xfrm>
            <a:off x="1051571" y="1057275"/>
            <a:ext cx="12722961" cy="965726"/>
          </a:xfrm>
          <a:prstGeom prst="rect">
            <a:avLst/>
          </a:prstGeom>
        </p:spPr>
        <p:txBody>
          <a:bodyPr lIns="0" tIns="0" rIns="0" bIns="0" rtlCol="0" anchor="t">
            <a:spAutoFit/>
          </a:bodyPr>
          <a:lstStyle/>
          <a:p>
            <a:pPr algn="l">
              <a:lnSpc>
                <a:spcPts val="7570"/>
              </a:lnSpc>
            </a:pPr>
            <a:r>
              <a:rPr lang="en-US" sz="6582">
                <a:solidFill>
                  <a:srgbClr val="317C47"/>
                </a:solidFill>
                <a:latin typeface="Prata"/>
                <a:ea typeface="Prata"/>
                <a:cs typeface="Prata"/>
                <a:sym typeface="Prata"/>
              </a:rPr>
              <a:t>3 - DATA MANIPULATION</a:t>
            </a:r>
          </a:p>
        </p:txBody>
      </p:sp>
      <p:sp>
        <p:nvSpPr>
          <p:cNvPr id="8" name="TextBox 8"/>
          <p:cNvSpPr txBox="1"/>
          <p:nvPr/>
        </p:nvSpPr>
        <p:spPr>
          <a:xfrm>
            <a:off x="1786215" y="3522276"/>
            <a:ext cx="9394593" cy="4878643"/>
          </a:xfrm>
          <a:prstGeom prst="rect">
            <a:avLst/>
          </a:prstGeom>
        </p:spPr>
        <p:txBody>
          <a:bodyPr lIns="0" tIns="0" rIns="0" bIns="0" rtlCol="0" anchor="t">
            <a:spAutoFit/>
          </a:bodyPr>
          <a:lstStyle/>
          <a:p>
            <a:pPr marL="714813" lvl="1" indent="-357407" algn="just">
              <a:lnSpc>
                <a:spcPts val="3807"/>
              </a:lnSpc>
              <a:buFont typeface="Arial"/>
              <a:buChar char="•"/>
            </a:pPr>
            <a:r>
              <a:rPr lang="en-US" sz="3310" dirty="0" err="1">
                <a:solidFill>
                  <a:srgbClr val="317C47"/>
                </a:solidFill>
                <a:latin typeface="Prata"/>
                <a:ea typeface="Prata"/>
                <a:cs typeface="Prata"/>
                <a:sym typeface="Prata"/>
              </a:rPr>
              <a:t>Produk</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dengan</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penjualan</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tertinggi</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dan</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terendah</a:t>
            </a:r>
            <a:endParaRPr lang="en-US" sz="3310" dirty="0">
              <a:solidFill>
                <a:srgbClr val="317C47"/>
              </a:solidFill>
              <a:latin typeface="Prata"/>
              <a:ea typeface="Prata"/>
              <a:cs typeface="Prata"/>
              <a:sym typeface="Prata"/>
            </a:endParaRPr>
          </a:p>
          <a:p>
            <a:pPr marL="714813" lvl="1" indent="-357407" algn="just">
              <a:lnSpc>
                <a:spcPts val="3807"/>
              </a:lnSpc>
              <a:buFont typeface="Arial"/>
              <a:buChar char="•"/>
            </a:pPr>
            <a:r>
              <a:rPr lang="en-US" sz="3310" dirty="0">
                <a:solidFill>
                  <a:srgbClr val="317C47"/>
                </a:solidFill>
                <a:latin typeface="Prata"/>
                <a:ea typeface="Prata"/>
                <a:cs typeface="Prata"/>
                <a:sym typeface="Prata"/>
              </a:rPr>
              <a:t>Total </a:t>
            </a:r>
            <a:r>
              <a:rPr lang="en-US" sz="3310" dirty="0" err="1">
                <a:solidFill>
                  <a:srgbClr val="317C47"/>
                </a:solidFill>
                <a:latin typeface="Prata"/>
                <a:ea typeface="Prata"/>
                <a:cs typeface="Prata"/>
                <a:sym typeface="Prata"/>
              </a:rPr>
              <a:t>Penjualan</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berdasarkan</a:t>
            </a:r>
            <a:r>
              <a:rPr lang="en-US" sz="3310" dirty="0">
                <a:solidFill>
                  <a:srgbClr val="317C47"/>
                </a:solidFill>
                <a:latin typeface="Prata"/>
                <a:ea typeface="Prata"/>
                <a:cs typeface="Prata"/>
                <a:sym typeface="Prata"/>
              </a:rPr>
              <a:t> terms </a:t>
            </a:r>
            <a:r>
              <a:rPr lang="en-US" sz="3310" dirty="0" err="1">
                <a:solidFill>
                  <a:srgbClr val="317C47"/>
                </a:solidFill>
                <a:latin typeface="Prata"/>
                <a:ea typeface="Prata"/>
                <a:cs typeface="Prata"/>
                <a:sym typeface="Prata"/>
              </a:rPr>
              <a:t>dan</a:t>
            </a:r>
            <a:r>
              <a:rPr lang="en-US" sz="3310" dirty="0">
                <a:solidFill>
                  <a:srgbClr val="317C47"/>
                </a:solidFill>
                <a:latin typeface="Prata"/>
                <a:ea typeface="Prata"/>
                <a:cs typeface="Prata"/>
                <a:sym typeface="Prata"/>
              </a:rPr>
              <a:t> section</a:t>
            </a:r>
          </a:p>
          <a:p>
            <a:pPr marL="714813" lvl="1" indent="-357407" algn="just">
              <a:lnSpc>
                <a:spcPts val="3807"/>
              </a:lnSpc>
              <a:buFont typeface="Arial"/>
              <a:buChar char="•"/>
            </a:pPr>
            <a:r>
              <a:rPr lang="en-US" sz="3310" dirty="0" err="1">
                <a:solidFill>
                  <a:srgbClr val="317C47"/>
                </a:solidFill>
                <a:latin typeface="Prata"/>
                <a:ea typeface="Prata"/>
                <a:cs typeface="Prata"/>
                <a:sym typeface="Prata"/>
              </a:rPr>
              <a:t>Pengaruh</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harga</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terhadap</a:t>
            </a:r>
            <a:r>
              <a:rPr lang="en-US" sz="3310" dirty="0">
                <a:solidFill>
                  <a:srgbClr val="317C47"/>
                </a:solidFill>
                <a:latin typeface="Prata"/>
                <a:ea typeface="Prata"/>
                <a:cs typeface="Prata"/>
                <a:sym typeface="Prata"/>
              </a:rPr>
              <a:t> sales volume  (</a:t>
            </a:r>
            <a:r>
              <a:rPr lang="en-US" sz="3310" b="1" dirty="0" err="1">
                <a:solidFill>
                  <a:srgbClr val="317C47"/>
                </a:solidFill>
                <a:latin typeface="Prata"/>
                <a:ea typeface="Prata"/>
                <a:cs typeface="Prata"/>
                <a:sym typeface="Prata"/>
              </a:rPr>
              <a:t>korelasi</a:t>
            </a:r>
            <a:r>
              <a:rPr lang="en-US" sz="3310" b="1" dirty="0">
                <a:solidFill>
                  <a:srgbClr val="317C47"/>
                </a:solidFill>
                <a:latin typeface="Prata"/>
                <a:ea typeface="Prata"/>
                <a:cs typeface="Prata"/>
                <a:sym typeface="Prata"/>
              </a:rPr>
              <a:t> </a:t>
            </a:r>
            <a:r>
              <a:rPr lang="en-US" sz="3310" b="1" dirty="0" err="1">
                <a:solidFill>
                  <a:srgbClr val="317C47"/>
                </a:solidFill>
                <a:latin typeface="Prata"/>
                <a:ea typeface="Prata"/>
                <a:cs typeface="Prata"/>
                <a:sym typeface="Prata"/>
              </a:rPr>
              <a:t>dan</a:t>
            </a:r>
            <a:r>
              <a:rPr lang="en-US" sz="3310" b="1" dirty="0">
                <a:solidFill>
                  <a:srgbClr val="317C47"/>
                </a:solidFill>
                <a:latin typeface="Prata"/>
                <a:ea typeface="Prata"/>
                <a:cs typeface="Prata"/>
                <a:sym typeface="Prata"/>
              </a:rPr>
              <a:t> scatterplot</a:t>
            </a:r>
            <a:r>
              <a:rPr lang="en-US" sz="3310" dirty="0">
                <a:solidFill>
                  <a:srgbClr val="317C47"/>
                </a:solidFill>
                <a:latin typeface="Prata"/>
                <a:ea typeface="Prata"/>
                <a:cs typeface="Prata"/>
                <a:sym typeface="Prata"/>
              </a:rPr>
              <a:t>)</a:t>
            </a:r>
          </a:p>
          <a:p>
            <a:pPr marL="714813" lvl="1" indent="-357407" algn="just">
              <a:lnSpc>
                <a:spcPts val="3807"/>
              </a:lnSpc>
              <a:buFont typeface="Arial"/>
              <a:buChar char="•"/>
            </a:pPr>
            <a:r>
              <a:rPr lang="en-US" sz="3310" dirty="0" err="1">
                <a:solidFill>
                  <a:srgbClr val="317C47"/>
                </a:solidFill>
                <a:latin typeface="Prata"/>
                <a:ea typeface="Prata"/>
                <a:cs typeface="Prata"/>
                <a:sym typeface="Prata"/>
              </a:rPr>
              <a:t>Efektifitas</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promosi</a:t>
            </a:r>
            <a:r>
              <a:rPr lang="en-US" sz="3310" dirty="0">
                <a:solidFill>
                  <a:srgbClr val="317C47"/>
                </a:solidFill>
                <a:latin typeface="Prata"/>
                <a:ea typeface="Prata"/>
                <a:cs typeface="Prata"/>
                <a:sym typeface="Prata"/>
              </a:rPr>
              <a:t> (</a:t>
            </a:r>
            <a:r>
              <a:rPr lang="en-US" sz="3310" b="1" dirty="0">
                <a:solidFill>
                  <a:srgbClr val="317C47"/>
                </a:solidFill>
                <a:latin typeface="Prata"/>
                <a:ea typeface="Prata"/>
                <a:cs typeface="Prata"/>
                <a:sym typeface="Prata"/>
              </a:rPr>
              <a:t>promotion = yes/no</a:t>
            </a:r>
            <a:r>
              <a:rPr lang="en-US" sz="3310" dirty="0">
                <a:solidFill>
                  <a:srgbClr val="317C47"/>
                </a:solidFill>
                <a:latin typeface="Prata"/>
                <a:ea typeface="Prata"/>
                <a:cs typeface="Prata"/>
                <a:sym typeface="Prata"/>
              </a:rPr>
              <a:t>)</a:t>
            </a:r>
          </a:p>
          <a:p>
            <a:pPr marL="714813" lvl="1" indent="-357407" algn="just">
              <a:lnSpc>
                <a:spcPts val="3807"/>
              </a:lnSpc>
              <a:buFont typeface="Arial"/>
              <a:buChar char="•"/>
            </a:pPr>
            <a:r>
              <a:rPr lang="en-US" sz="3310" dirty="0" err="1">
                <a:solidFill>
                  <a:srgbClr val="317C47"/>
                </a:solidFill>
                <a:latin typeface="Prata"/>
                <a:ea typeface="Prata"/>
                <a:cs typeface="Prata"/>
                <a:sym typeface="Prata"/>
              </a:rPr>
              <a:t>Pengaruh</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posisi</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produk</a:t>
            </a:r>
            <a:r>
              <a:rPr lang="en-US" sz="3310" dirty="0">
                <a:solidFill>
                  <a:srgbClr val="317C47"/>
                </a:solidFill>
                <a:latin typeface="Prata"/>
                <a:ea typeface="Prata"/>
                <a:cs typeface="Prata"/>
                <a:sym typeface="Prata"/>
              </a:rPr>
              <a:t> </a:t>
            </a:r>
            <a:r>
              <a:rPr lang="en-US" sz="3310" dirty="0" smtClean="0">
                <a:solidFill>
                  <a:srgbClr val="317C47"/>
                </a:solidFill>
                <a:latin typeface="Prata"/>
                <a:ea typeface="Prata"/>
                <a:cs typeface="Prata"/>
                <a:sym typeface="Prata"/>
              </a:rPr>
              <a:t>(</a:t>
            </a:r>
            <a:r>
              <a:rPr lang="en-US" sz="3310" b="1" dirty="0" smtClean="0">
                <a:solidFill>
                  <a:srgbClr val="317C47"/>
                </a:solidFill>
                <a:latin typeface="Prata"/>
                <a:ea typeface="Prata"/>
                <a:cs typeface="Prata"/>
                <a:sym typeface="Prata"/>
              </a:rPr>
              <a:t>aisle </a:t>
            </a:r>
            <a:r>
              <a:rPr lang="en-US" sz="3310" b="1" dirty="0" err="1" smtClean="0">
                <a:solidFill>
                  <a:srgbClr val="317C47"/>
                </a:solidFill>
                <a:latin typeface="Prata"/>
                <a:ea typeface="Prata"/>
                <a:cs typeface="Prata"/>
                <a:sym typeface="Prata"/>
              </a:rPr>
              <a:t>vs</a:t>
            </a:r>
            <a:r>
              <a:rPr lang="en-US" sz="3310" b="1" dirty="0" smtClean="0">
                <a:solidFill>
                  <a:srgbClr val="317C47"/>
                </a:solidFill>
                <a:latin typeface="Prata"/>
                <a:ea typeface="Prata"/>
                <a:cs typeface="Prata"/>
                <a:sym typeface="Prata"/>
              </a:rPr>
              <a:t> end-cap</a:t>
            </a:r>
            <a:r>
              <a:rPr lang="en-US" sz="3310" dirty="0" smtClean="0">
                <a:solidFill>
                  <a:srgbClr val="317C47"/>
                </a:solidFill>
                <a:latin typeface="Prata"/>
                <a:ea typeface="Prata"/>
                <a:cs typeface="Prata"/>
                <a:sym typeface="Prata"/>
              </a:rPr>
              <a:t>)</a:t>
            </a:r>
            <a:endParaRPr lang="en-US" sz="3310" dirty="0">
              <a:solidFill>
                <a:srgbClr val="317C47"/>
              </a:solidFill>
              <a:latin typeface="Prata"/>
              <a:ea typeface="Prata"/>
              <a:cs typeface="Prata"/>
              <a:sym typeface="Prata"/>
            </a:endParaRPr>
          </a:p>
          <a:p>
            <a:pPr marL="714813" lvl="1" indent="-357407" algn="just">
              <a:lnSpc>
                <a:spcPts val="3807"/>
              </a:lnSpc>
              <a:buFont typeface="Arial"/>
              <a:buChar char="•"/>
            </a:pPr>
            <a:r>
              <a:rPr lang="en-US" sz="3310" dirty="0" err="1">
                <a:solidFill>
                  <a:srgbClr val="317C47"/>
                </a:solidFill>
                <a:latin typeface="Prata"/>
                <a:ea typeface="Prata"/>
                <a:cs typeface="Prata"/>
                <a:sym typeface="Prata"/>
              </a:rPr>
              <a:t>Pengaruh</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produk</a:t>
            </a:r>
            <a:r>
              <a:rPr lang="en-US" sz="3310" dirty="0">
                <a:solidFill>
                  <a:srgbClr val="317C47"/>
                </a:solidFill>
                <a:latin typeface="Prata"/>
                <a:ea typeface="Prata"/>
                <a:cs typeface="Prata"/>
                <a:sym typeface="Prata"/>
              </a:rPr>
              <a:t> </a:t>
            </a:r>
            <a:r>
              <a:rPr lang="en-US" sz="3310" dirty="0" err="1">
                <a:solidFill>
                  <a:srgbClr val="317C47"/>
                </a:solidFill>
                <a:latin typeface="Prata"/>
                <a:ea typeface="Prata"/>
                <a:cs typeface="Prata"/>
                <a:sym typeface="Prata"/>
              </a:rPr>
              <a:t>musiman</a:t>
            </a:r>
            <a:r>
              <a:rPr lang="en-US" sz="3310" dirty="0">
                <a:solidFill>
                  <a:srgbClr val="317C47"/>
                </a:solidFill>
                <a:latin typeface="Prata"/>
                <a:ea typeface="Prata"/>
                <a:cs typeface="Prata"/>
                <a:sym typeface="Prata"/>
              </a:rPr>
              <a:t> (</a:t>
            </a:r>
            <a:r>
              <a:rPr lang="en-US" sz="3310" b="1" dirty="0">
                <a:solidFill>
                  <a:srgbClr val="317C47"/>
                </a:solidFill>
                <a:latin typeface="Prata"/>
                <a:ea typeface="Prata"/>
                <a:cs typeface="Prata"/>
                <a:sym typeface="Prata"/>
              </a:rPr>
              <a:t>seasonal = yes/no</a:t>
            </a:r>
            <a:r>
              <a:rPr lang="en-US" sz="3310" dirty="0">
                <a:solidFill>
                  <a:srgbClr val="317C47"/>
                </a:solidFill>
                <a:latin typeface="Prata"/>
                <a:ea typeface="Prata"/>
                <a:cs typeface="Prata"/>
                <a:sym typeface="Prata"/>
              </a:rPr>
              <a:t>)</a:t>
            </a:r>
          </a:p>
        </p:txBody>
      </p:sp>
      <p:sp>
        <p:nvSpPr>
          <p:cNvPr id="9" name="Freeform 9"/>
          <p:cNvSpPr/>
          <p:nvPr/>
        </p:nvSpPr>
        <p:spPr>
          <a:xfrm>
            <a:off x="15269050" y="-159177"/>
            <a:ext cx="3222818" cy="2868308"/>
          </a:xfrm>
          <a:custGeom>
            <a:avLst/>
            <a:gdLst/>
            <a:ahLst/>
            <a:cxnLst/>
            <a:rect l="l" t="t" r="r" b="b"/>
            <a:pathLst>
              <a:path w="3222818" h="2868308">
                <a:moveTo>
                  <a:pt x="0" y="0"/>
                </a:moveTo>
                <a:lnTo>
                  <a:pt x="3222818" y="0"/>
                </a:lnTo>
                <a:lnTo>
                  <a:pt x="3222818" y="2868309"/>
                </a:lnTo>
                <a:lnTo>
                  <a:pt x="0" y="2868309"/>
                </a:lnTo>
                <a:lnTo>
                  <a:pt x="0" y="0"/>
                </a:lnTo>
                <a:close/>
              </a:path>
            </a:pathLst>
          </a:custGeom>
          <a:blipFill>
            <a:blip r:embed="rId8">
              <a:alphaModFix amt="46000"/>
            </a:blip>
            <a:stretch>
              <a:fillRect/>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a:stretch>
              <a:fillRect/>
            </a:stretch>
          </a:blipFill>
        </p:spPr>
      </p:sp>
      <p:sp>
        <p:nvSpPr>
          <p:cNvPr id="4" name="Freeform 4"/>
          <p:cNvSpPr/>
          <p:nvPr/>
        </p:nvSpPr>
        <p:spPr>
          <a:xfrm>
            <a:off x="15351343" y="-5311"/>
            <a:ext cx="2963009" cy="2637078"/>
          </a:xfrm>
          <a:custGeom>
            <a:avLst/>
            <a:gdLst/>
            <a:ahLst/>
            <a:cxnLst/>
            <a:rect l="l" t="t" r="r" b="b"/>
            <a:pathLst>
              <a:path w="2963009" h="2637078">
                <a:moveTo>
                  <a:pt x="0" y="0"/>
                </a:moveTo>
                <a:lnTo>
                  <a:pt x="2963009" y="0"/>
                </a:lnTo>
                <a:lnTo>
                  <a:pt x="2963009" y="2637078"/>
                </a:lnTo>
                <a:lnTo>
                  <a:pt x="0" y="2637078"/>
                </a:lnTo>
                <a:lnTo>
                  <a:pt x="0" y="0"/>
                </a:lnTo>
                <a:close/>
              </a:path>
            </a:pathLst>
          </a:custGeom>
          <a:blipFill>
            <a:blip r:embed="rId4">
              <a:alphaModFix amt="26000"/>
            </a:blip>
            <a:stretch>
              <a:fillRect/>
            </a:stretch>
          </a:blipFill>
        </p:spPr>
      </p:sp>
      <p:sp>
        <p:nvSpPr>
          <p:cNvPr id="5" name="Freeform 5"/>
          <p:cNvSpPr/>
          <p:nvPr/>
        </p:nvSpPr>
        <p:spPr>
          <a:xfrm flipH="1">
            <a:off x="13682942"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945936" y="3265037"/>
            <a:ext cx="6693836" cy="2526923"/>
          </a:xfrm>
          <a:custGeom>
            <a:avLst/>
            <a:gdLst/>
            <a:ahLst/>
            <a:cxnLst/>
            <a:rect l="l" t="t" r="r" b="b"/>
            <a:pathLst>
              <a:path w="6693836" h="2526923">
                <a:moveTo>
                  <a:pt x="0" y="0"/>
                </a:moveTo>
                <a:lnTo>
                  <a:pt x="6693835" y="0"/>
                </a:lnTo>
                <a:lnTo>
                  <a:pt x="6693835" y="2526923"/>
                </a:lnTo>
                <a:lnTo>
                  <a:pt x="0" y="2526923"/>
                </a:lnTo>
                <a:lnTo>
                  <a:pt x="0" y="0"/>
                </a:lnTo>
                <a:close/>
              </a:path>
            </a:pathLst>
          </a:custGeom>
          <a:blipFill>
            <a:blip r:embed="rId9"/>
            <a:stretch>
              <a:fillRect/>
            </a:stretch>
          </a:blipFill>
        </p:spPr>
      </p:sp>
      <p:sp>
        <p:nvSpPr>
          <p:cNvPr id="8" name="Freeform 8"/>
          <p:cNvSpPr/>
          <p:nvPr/>
        </p:nvSpPr>
        <p:spPr>
          <a:xfrm>
            <a:off x="2009344" y="7006165"/>
            <a:ext cx="4004527" cy="2787885"/>
          </a:xfrm>
          <a:custGeom>
            <a:avLst/>
            <a:gdLst/>
            <a:ahLst/>
            <a:cxnLst/>
            <a:rect l="l" t="t" r="r" b="b"/>
            <a:pathLst>
              <a:path w="4004527" h="2787885">
                <a:moveTo>
                  <a:pt x="0" y="0"/>
                </a:moveTo>
                <a:lnTo>
                  <a:pt x="4004527" y="0"/>
                </a:lnTo>
                <a:lnTo>
                  <a:pt x="4004527" y="2787884"/>
                </a:lnTo>
                <a:lnTo>
                  <a:pt x="0" y="2787884"/>
                </a:lnTo>
                <a:lnTo>
                  <a:pt x="0" y="0"/>
                </a:lnTo>
                <a:close/>
              </a:path>
            </a:pathLst>
          </a:custGeom>
          <a:blipFill>
            <a:blip r:embed="rId10"/>
            <a:stretch>
              <a:fillRect/>
            </a:stretch>
          </a:blipFill>
        </p:spPr>
      </p:sp>
      <p:sp>
        <p:nvSpPr>
          <p:cNvPr id="9" name="Freeform 9"/>
          <p:cNvSpPr/>
          <p:nvPr/>
        </p:nvSpPr>
        <p:spPr>
          <a:xfrm>
            <a:off x="6204852" y="7006165"/>
            <a:ext cx="3973958" cy="2787885"/>
          </a:xfrm>
          <a:custGeom>
            <a:avLst/>
            <a:gdLst/>
            <a:ahLst/>
            <a:cxnLst/>
            <a:rect l="l" t="t" r="r" b="b"/>
            <a:pathLst>
              <a:path w="3973958" h="2787885">
                <a:moveTo>
                  <a:pt x="0" y="0"/>
                </a:moveTo>
                <a:lnTo>
                  <a:pt x="3973959" y="0"/>
                </a:lnTo>
                <a:lnTo>
                  <a:pt x="3973959" y="2787884"/>
                </a:lnTo>
                <a:lnTo>
                  <a:pt x="0" y="2787884"/>
                </a:lnTo>
                <a:lnTo>
                  <a:pt x="0" y="0"/>
                </a:lnTo>
                <a:close/>
              </a:path>
            </a:pathLst>
          </a:custGeom>
          <a:blipFill>
            <a:blip r:embed="rId11"/>
            <a:stretch>
              <a:fillRect/>
            </a:stretch>
          </a:blipFill>
        </p:spPr>
      </p:sp>
      <p:sp>
        <p:nvSpPr>
          <p:cNvPr id="10" name="TextBox 10"/>
          <p:cNvSpPr txBox="1"/>
          <p:nvPr/>
        </p:nvSpPr>
        <p:spPr>
          <a:xfrm>
            <a:off x="1028700" y="619583"/>
            <a:ext cx="14772492" cy="1684612"/>
          </a:xfrm>
          <a:prstGeom prst="rect">
            <a:avLst/>
          </a:prstGeom>
        </p:spPr>
        <p:txBody>
          <a:bodyPr lIns="0" tIns="0" rIns="0" bIns="0" rtlCol="0" anchor="t">
            <a:spAutoFit/>
          </a:bodyPr>
          <a:lstStyle/>
          <a:p>
            <a:pPr algn="l">
              <a:lnSpc>
                <a:spcPts val="6650"/>
              </a:lnSpc>
            </a:pPr>
            <a:r>
              <a:rPr lang="en-US" sz="5782">
                <a:solidFill>
                  <a:srgbClr val="FFFFFF"/>
                </a:solidFill>
                <a:latin typeface="Prata"/>
                <a:ea typeface="Prata"/>
                <a:cs typeface="Prata"/>
                <a:sym typeface="Prata"/>
              </a:rPr>
              <a:t>4 - EDA : PENJUALAN PRODUK &amp; KATEGORI</a:t>
            </a:r>
          </a:p>
        </p:txBody>
      </p:sp>
      <p:sp>
        <p:nvSpPr>
          <p:cNvPr id="11" name="TextBox 11"/>
          <p:cNvSpPr txBox="1"/>
          <p:nvPr/>
        </p:nvSpPr>
        <p:spPr>
          <a:xfrm>
            <a:off x="1945936" y="2857293"/>
            <a:ext cx="4496324" cy="407744"/>
          </a:xfrm>
          <a:prstGeom prst="rect">
            <a:avLst/>
          </a:prstGeom>
        </p:spPr>
        <p:txBody>
          <a:bodyPr lIns="0" tIns="0" rIns="0" bIns="0" rtlCol="0" anchor="t">
            <a:spAutoFit/>
          </a:bodyPr>
          <a:lstStyle/>
          <a:p>
            <a:pPr algn="l">
              <a:lnSpc>
                <a:spcPts val="3106"/>
              </a:lnSpc>
            </a:pPr>
            <a:r>
              <a:rPr lang="en-US" sz="2701">
                <a:solidFill>
                  <a:srgbClr val="F69338"/>
                </a:solidFill>
                <a:latin typeface="Prata"/>
                <a:ea typeface="Prata"/>
                <a:cs typeface="Prata"/>
                <a:sym typeface="Prata"/>
              </a:rPr>
              <a:t>Top 10 Produk Terlaris </a:t>
            </a:r>
          </a:p>
        </p:txBody>
      </p:sp>
      <p:sp>
        <p:nvSpPr>
          <p:cNvPr id="12" name="TextBox 12"/>
          <p:cNvSpPr txBox="1"/>
          <p:nvPr/>
        </p:nvSpPr>
        <p:spPr>
          <a:xfrm>
            <a:off x="1945936" y="6598421"/>
            <a:ext cx="7340267" cy="407744"/>
          </a:xfrm>
          <a:prstGeom prst="rect">
            <a:avLst/>
          </a:prstGeom>
        </p:spPr>
        <p:txBody>
          <a:bodyPr lIns="0" tIns="0" rIns="0" bIns="0" rtlCol="0" anchor="t">
            <a:spAutoFit/>
          </a:bodyPr>
          <a:lstStyle/>
          <a:p>
            <a:pPr algn="l">
              <a:lnSpc>
                <a:spcPts val="3106"/>
              </a:lnSpc>
            </a:pPr>
            <a:r>
              <a:rPr lang="en-US" sz="2701">
                <a:solidFill>
                  <a:srgbClr val="F4D314"/>
                </a:solidFill>
                <a:latin typeface="Prata"/>
                <a:ea typeface="Prata"/>
                <a:cs typeface="Prata"/>
                <a:sym typeface="Prata"/>
              </a:rPr>
              <a:t>Penjualan per Kategori &amp; section</a:t>
            </a:r>
          </a:p>
        </p:txBody>
      </p:sp>
      <p:sp>
        <p:nvSpPr>
          <p:cNvPr id="13" name="TextBox 13"/>
          <p:cNvSpPr txBox="1"/>
          <p:nvPr/>
        </p:nvSpPr>
        <p:spPr>
          <a:xfrm>
            <a:off x="11434780" y="3245987"/>
            <a:ext cx="5719854" cy="1288786"/>
          </a:xfrm>
          <a:prstGeom prst="rect">
            <a:avLst/>
          </a:prstGeom>
        </p:spPr>
        <p:txBody>
          <a:bodyPr lIns="0" tIns="0" rIns="0" bIns="0" rtlCol="0" anchor="t">
            <a:spAutoFit/>
          </a:bodyPr>
          <a:lstStyle/>
          <a:p>
            <a:pPr algn="l">
              <a:lnSpc>
                <a:spcPts val="2599"/>
              </a:lnSpc>
            </a:pPr>
            <a:r>
              <a:rPr lang="en-US" sz="1999">
                <a:solidFill>
                  <a:srgbClr val="FFFFFF"/>
                </a:solidFill>
                <a:latin typeface="Open Sauce"/>
                <a:ea typeface="Open Sauce"/>
                <a:cs typeface="Open Sauce"/>
                <a:sym typeface="Open Sauce"/>
              </a:rPr>
              <a:t>Produk yang paling laris adalah Plaid Overshirt, disusul oleh Pocket Overshirt. Ini menunjukkan bahwa kategori jacket mendominasi penjualan.</a:t>
            </a:r>
          </a:p>
        </p:txBody>
      </p:sp>
      <p:sp>
        <p:nvSpPr>
          <p:cNvPr id="14" name="TextBox 14"/>
          <p:cNvSpPr txBox="1"/>
          <p:nvPr/>
        </p:nvSpPr>
        <p:spPr>
          <a:xfrm>
            <a:off x="11434780" y="6987115"/>
            <a:ext cx="5398067" cy="2260138"/>
          </a:xfrm>
          <a:prstGeom prst="rect">
            <a:avLst/>
          </a:prstGeom>
        </p:spPr>
        <p:txBody>
          <a:bodyPr lIns="0" tIns="0" rIns="0" bIns="0" rtlCol="0" anchor="t">
            <a:spAutoFit/>
          </a:bodyPr>
          <a:lstStyle/>
          <a:p>
            <a:pPr algn="l">
              <a:lnSpc>
                <a:spcPts val="2599"/>
              </a:lnSpc>
            </a:pPr>
            <a:r>
              <a:rPr lang="en-US" sz="1999">
                <a:solidFill>
                  <a:srgbClr val="FFFFFF"/>
                </a:solidFill>
                <a:latin typeface="Open Sauce"/>
                <a:ea typeface="Open Sauce"/>
                <a:cs typeface="Open Sauce"/>
                <a:sym typeface="Open Sauce"/>
              </a:rPr>
              <a:t>Terlihat bahwa kategori Jackets menjadi penyumbang penjualan tertinggi, diikuti oleh kategori lain seperti Shirts dan Sweaters. Kemudian, penjualan berdasarkan section toko, seperti Man, dan Woman. Penjualan tertinggi berasal dari section Man, </a:t>
            </a:r>
          </a:p>
        </p:txBody>
      </p:sp>
      <p:sp>
        <p:nvSpPr>
          <p:cNvPr id="15" name="Freeform 15"/>
          <p:cNvSpPr/>
          <p:nvPr/>
        </p:nvSpPr>
        <p:spPr>
          <a:xfrm>
            <a:off x="5822890" y="1645423"/>
            <a:ext cx="381963" cy="370026"/>
          </a:xfrm>
          <a:custGeom>
            <a:avLst/>
            <a:gdLst/>
            <a:ahLst/>
            <a:cxnLst/>
            <a:rect l="l" t="t" r="r" b="b"/>
            <a:pathLst>
              <a:path w="381963" h="370026">
                <a:moveTo>
                  <a:pt x="0" y="0"/>
                </a:moveTo>
                <a:lnTo>
                  <a:pt x="381962" y="0"/>
                </a:lnTo>
                <a:lnTo>
                  <a:pt x="381962" y="370026"/>
                </a:lnTo>
                <a:lnTo>
                  <a:pt x="0" y="37002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6" name="TextBox 16"/>
          <p:cNvSpPr txBox="1"/>
          <p:nvPr/>
        </p:nvSpPr>
        <p:spPr>
          <a:xfrm>
            <a:off x="11434780" y="2857293"/>
            <a:ext cx="4496324" cy="407744"/>
          </a:xfrm>
          <a:prstGeom prst="rect">
            <a:avLst/>
          </a:prstGeom>
        </p:spPr>
        <p:txBody>
          <a:bodyPr lIns="0" tIns="0" rIns="0" bIns="0" rtlCol="0" anchor="t">
            <a:spAutoFit/>
          </a:bodyPr>
          <a:lstStyle/>
          <a:p>
            <a:pPr algn="l">
              <a:lnSpc>
                <a:spcPts val="3106"/>
              </a:lnSpc>
            </a:pPr>
            <a:r>
              <a:rPr lang="en-US" sz="2701">
                <a:solidFill>
                  <a:srgbClr val="F69338"/>
                </a:solidFill>
                <a:latin typeface="Prata"/>
                <a:ea typeface="Prata"/>
                <a:cs typeface="Prata"/>
                <a:sym typeface="Prata"/>
              </a:rPr>
              <a:t>Insight </a:t>
            </a:r>
          </a:p>
        </p:txBody>
      </p:sp>
      <p:sp>
        <p:nvSpPr>
          <p:cNvPr id="17" name="TextBox 17"/>
          <p:cNvSpPr txBox="1"/>
          <p:nvPr/>
        </p:nvSpPr>
        <p:spPr>
          <a:xfrm>
            <a:off x="11434780" y="6598421"/>
            <a:ext cx="7340267" cy="407744"/>
          </a:xfrm>
          <a:prstGeom prst="rect">
            <a:avLst/>
          </a:prstGeom>
        </p:spPr>
        <p:txBody>
          <a:bodyPr lIns="0" tIns="0" rIns="0" bIns="0" rtlCol="0" anchor="t">
            <a:spAutoFit/>
          </a:bodyPr>
          <a:lstStyle/>
          <a:p>
            <a:pPr algn="l">
              <a:lnSpc>
                <a:spcPts val="3106"/>
              </a:lnSpc>
            </a:pPr>
            <a:r>
              <a:rPr lang="en-US" sz="2701">
                <a:solidFill>
                  <a:srgbClr val="F4D314"/>
                </a:solidFill>
                <a:latin typeface="Prata"/>
                <a:ea typeface="Prata"/>
                <a:cs typeface="Prata"/>
                <a:sym typeface="Prata"/>
              </a:rPr>
              <a:t>Insight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2"/>
            <a:stretch>
              <a:fillRect/>
            </a:stretch>
          </a:blipFill>
        </p:spPr>
      </p:sp>
      <p:sp>
        <p:nvSpPr>
          <p:cNvPr id="3" name="Freeform 3"/>
          <p:cNvSpPr/>
          <p:nvPr/>
        </p:nvSpPr>
        <p:spPr>
          <a:xfrm>
            <a:off x="15934042" y="-288040"/>
            <a:ext cx="2697983" cy="2401205"/>
          </a:xfrm>
          <a:custGeom>
            <a:avLst/>
            <a:gdLst/>
            <a:ahLst/>
            <a:cxnLst/>
            <a:rect l="l" t="t" r="r" b="b"/>
            <a:pathLst>
              <a:path w="2697983" h="2401205">
                <a:moveTo>
                  <a:pt x="0" y="0"/>
                </a:moveTo>
                <a:lnTo>
                  <a:pt x="2697983" y="0"/>
                </a:lnTo>
                <a:lnTo>
                  <a:pt x="2697983" y="2401205"/>
                </a:lnTo>
                <a:lnTo>
                  <a:pt x="0" y="2401205"/>
                </a:lnTo>
                <a:lnTo>
                  <a:pt x="0" y="0"/>
                </a:lnTo>
                <a:close/>
              </a:path>
            </a:pathLst>
          </a:custGeom>
          <a:blipFill>
            <a:blip r:embed="rId3">
              <a:alphaModFix amt="50000"/>
            </a:blip>
            <a:stretch>
              <a:fillRect/>
            </a:stretch>
          </a:blipFill>
        </p:spPr>
      </p:sp>
      <p:sp>
        <p:nvSpPr>
          <p:cNvPr id="4" name="Freeform 4"/>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4">
              <a:alphaModFix amt="10999"/>
              <a:extLst>
                <a:ext uri="{96DAC541-7B7A-43D3-8B79-37D633B846F1}">
                  <asvg:svgBlip xmlns:asvg="http://schemas.microsoft.com/office/drawing/2016/SVG/main" xmlns="" r:embed="rId5"/>
                </a:ext>
              </a:extLst>
            </a:blip>
            <a:stretch>
              <a:fillRect/>
            </a:stretch>
          </a:blipFill>
        </p:spPr>
      </p:sp>
      <p:sp>
        <p:nvSpPr>
          <p:cNvPr id="5" name="Freeform 5"/>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6">
              <a:alphaModFix amt="10999"/>
              <a:extLst>
                <a:ext uri="{96DAC541-7B7A-43D3-8B79-37D633B846F1}">
                  <asvg:svgBlip xmlns:asvg="http://schemas.microsoft.com/office/drawing/2016/SVG/main" xmlns="" r:embed="rId7"/>
                </a:ext>
              </a:extLst>
            </a:blip>
            <a:stretch>
              <a:fillRect/>
            </a:stretch>
          </a:blipFill>
        </p:spPr>
      </p:sp>
      <p:grpSp>
        <p:nvGrpSpPr>
          <p:cNvPr id="6" name="Group 6"/>
          <p:cNvGrpSpPr/>
          <p:nvPr/>
        </p:nvGrpSpPr>
        <p:grpSpPr>
          <a:xfrm>
            <a:off x="2381120" y="2113165"/>
            <a:ext cx="4817474" cy="599939"/>
            <a:chOff x="0" y="0"/>
            <a:chExt cx="1268800" cy="158009"/>
          </a:xfrm>
        </p:grpSpPr>
        <p:sp>
          <p:nvSpPr>
            <p:cNvPr id="7" name="Freeform 7"/>
            <p:cNvSpPr/>
            <p:nvPr/>
          </p:nvSpPr>
          <p:spPr>
            <a:xfrm>
              <a:off x="0" y="0"/>
              <a:ext cx="1268800" cy="158009"/>
            </a:xfrm>
            <a:custGeom>
              <a:avLst/>
              <a:gdLst/>
              <a:ahLst/>
              <a:cxnLst/>
              <a:rect l="l" t="t" r="r" b="b"/>
              <a:pathLst>
                <a:path w="1268800" h="158009">
                  <a:moveTo>
                    <a:pt x="0" y="0"/>
                  </a:moveTo>
                  <a:lnTo>
                    <a:pt x="1268800" y="0"/>
                  </a:lnTo>
                  <a:lnTo>
                    <a:pt x="1268800" y="158009"/>
                  </a:lnTo>
                  <a:lnTo>
                    <a:pt x="0" y="158009"/>
                  </a:lnTo>
                  <a:close/>
                </a:path>
              </a:pathLst>
            </a:custGeom>
            <a:solidFill>
              <a:srgbClr val="709954"/>
            </a:solidFill>
          </p:spPr>
        </p:sp>
        <p:sp>
          <p:nvSpPr>
            <p:cNvPr id="8" name="TextBox 8"/>
            <p:cNvSpPr txBox="1"/>
            <p:nvPr/>
          </p:nvSpPr>
          <p:spPr>
            <a:xfrm>
              <a:off x="0" y="-9525"/>
              <a:ext cx="1268800" cy="167534"/>
            </a:xfrm>
            <a:prstGeom prst="rect">
              <a:avLst/>
            </a:prstGeom>
          </p:spPr>
          <p:txBody>
            <a:bodyPr lIns="50800" tIns="50800" rIns="50800" bIns="50800" rtlCol="0" anchor="ctr"/>
            <a:lstStyle/>
            <a:p>
              <a:pPr algn="ctr">
                <a:lnSpc>
                  <a:spcPts val="2860"/>
                </a:lnSpc>
              </a:pPr>
              <a:r>
                <a:rPr lang="en-US" sz="2200">
                  <a:solidFill>
                    <a:srgbClr val="FFFFFF"/>
                  </a:solidFill>
                  <a:latin typeface="Open Sauce"/>
                  <a:ea typeface="Open Sauce"/>
                  <a:cs typeface="Open Sauce"/>
                  <a:sym typeface="Open Sauce"/>
                </a:rPr>
                <a:t>PRICE VS SALES VOLUME</a:t>
              </a:r>
            </a:p>
          </p:txBody>
        </p:sp>
      </p:grpSp>
      <p:grpSp>
        <p:nvGrpSpPr>
          <p:cNvPr id="9" name="Group 9"/>
          <p:cNvGrpSpPr/>
          <p:nvPr/>
        </p:nvGrpSpPr>
        <p:grpSpPr>
          <a:xfrm>
            <a:off x="10606466" y="2024580"/>
            <a:ext cx="3815831" cy="592818"/>
            <a:chOff x="0" y="0"/>
            <a:chExt cx="1004992" cy="156133"/>
          </a:xfrm>
        </p:grpSpPr>
        <p:sp>
          <p:nvSpPr>
            <p:cNvPr id="10" name="Freeform 10"/>
            <p:cNvSpPr/>
            <p:nvPr/>
          </p:nvSpPr>
          <p:spPr>
            <a:xfrm>
              <a:off x="0" y="0"/>
              <a:ext cx="1004992" cy="156133"/>
            </a:xfrm>
            <a:custGeom>
              <a:avLst/>
              <a:gdLst/>
              <a:ahLst/>
              <a:cxnLst/>
              <a:rect l="l" t="t" r="r" b="b"/>
              <a:pathLst>
                <a:path w="1004992" h="156133">
                  <a:moveTo>
                    <a:pt x="0" y="0"/>
                  </a:moveTo>
                  <a:lnTo>
                    <a:pt x="1004992" y="0"/>
                  </a:lnTo>
                  <a:lnTo>
                    <a:pt x="1004992" y="156133"/>
                  </a:lnTo>
                  <a:lnTo>
                    <a:pt x="0" y="156133"/>
                  </a:lnTo>
                  <a:close/>
                </a:path>
              </a:pathLst>
            </a:custGeom>
            <a:solidFill>
              <a:srgbClr val="88ABC4"/>
            </a:solidFill>
          </p:spPr>
        </p:sp>
        <p:sp>
          <p:nvSpPr>
            <p:cNvPr id="11" name="TextBox 11"/>
            <p:cNvSpPr txBox="1"/>
            <p:nvPr/>
          </p:nvSpPr>
          <p:spPr>
            <a:xfrm>
              <a:off x="0" y="-9525"/>
              <a:ext cx="1004992" cy="165658"/>
            </a:xfrm>
            <a:prstGeom prst="rect">
              <a:avLst/>
            </a:prstGeom>
          </p:spPr>
          <p:txBody>
            <a:bodyPr lIns="50800" tIns="50800" rIns="50800" bIns="50800" rtlCol="0" anchor="ctr"/>
            <a:lstStyle/>
            <a:p>
              <a:pPr algn="ctr">
                <a:lnSpc>
                  <a:spcPts val="2860"/>
                </a:lnSpc>
              </a:pPr>
              <a:r>
                <a:rPr lang="en-US" sz="2200">
                  <a:solidFill>
                    <a:srgbClr val="FFFFFF"/>
                  </a:solidFill>
                  <a:latin typeface="Open Sauce"/>
                  <a:ea typeface="Open Sauce"/>
                  <a:cs typeface="Open Sauce"/>
                  <a:sym typeface="Open Sauce"/>
                </a:rPr>
                <a:t>HEATMAP KORELASI </a:t>
              </a:r>
            </a:p>
          </p:txBody>
        </p:sp>
      </p:grpSp>
      <p:sp>
        <p:nvSpPr>
          <p:cNvPr id="12" name="Freeform 12"/>
          <p:cNvSpPr/>
          <p:nvPr/>
        </p:nvSpPr>
        <p:spPr>
          <a:xfrm>
            <a:off x="2381120" y="2713104"/>
            <a:ext cx="5146752" cy="3451617"/>
          </a:xfrm>
          <a:custGeom>
            <a:avLst/>
            <a:gdLst/>
            <a:ahLst/>
            <a:cxnLst/>
            <a:rect l="l" t="t" r="r" b="b"/>
            <a:pathLst>
              <a:path w="5146752" h="3451617">
                <a:moveTo>
                  <a:pt x="0" y="0"/>
                </a:moveTo>
                <a:lnTo>
                  <a:pt x="5146752" y="0"/>
                </a:lnTo>
                <a:lnTo>
                  <a:pt x="5146752" y="3451617"/>
                </a:lnTo>
                <a:lnTo>
                  <a:pt x="0" y="3451617"/>
                </a:lnTo>
                <a:lnTo>
                  <a:pt x="0" y="0"/>
                </a:lnTo>
                <a:close/>
              </a:path>
            </a:pathLst>
          </a:custGeom>
          <a:blipFill>
            <a:blip r:embed="rId8"/>
            <a:stretch>
              <a:fillRect r="-282"/>
            </a:stretch>
          </a:blipFill>
        </p:spPr>
      </p:sp>
      <p:sp>
        <p:nvSpPr>
          <p:cNvPr id="13" name="Freeform 13"/>
          <p:cNvSpPr/>
          <p:nvPr/>
        </p:nvSpPr>
        <p:spPr>
          <a:xfrm>
            <a:off x="10606466" y="2617398"/>
            <a:ext cx="4614404" cy="3547323"/>
          </a:xfrm>
          <a:custGeom>
            <a:avLst/>
            <a:gdLst/>
            <a:ahLst/>
            <a:cxnLst/>
            <a:rect l="l" t="t" r="r" b="b"/>
            <a:pathLst>
              <a:path w="4614404" h="3547323">
                <a:moveTo>
                  <a:pt x="0" y="0"/>
                </a:moveTo>
                <a:lnTo>
                  <a:pt x="4614404" y="0"/>
                </a:lnTo>
                <a:lnTo>
                  <a:pt x="4614404" y="3547323"/>
                </a:lnTo>
                <a:lnTo>
                  <a:pt x="0" y="3547323"/>
                </a:lnTo>
                <a:lnTo>
                  <a:pt x="0" y="0"/>
                </a:lnTo>
                <a:close/>
              </a:path>
            </a:pathLst>
          </a:custGeom>
          <a:blipFill>
            <a:blip r:embed="rId9"/>
            <a:stretch>
              <a:fillRect/>
            </a:stretch>
          </a:blipFill>
        </p:spPr>
      </p:sp>
      <p:grpSp>
        <p:nvGrpSpPr>
          <p:cNvPr id="14" name="Group 14"/>
          <p:cNvGrpSpPr/>
          <p:nvPr/>
        </p:nvGrpSpPr>
        <p:grpSpPr>
          <a:xfrm>
            <a:off x="2381120" y="6650496"/>
            <a:ext cx="4817474" cy="599939"/>
            <a:chOff x="0" y="0"/>
            <a:chExt cx="1268800" cy="158009"/>
          </a:xfrm>
        </p:grpSpPr>
        <p:sp>
          <p:nvSpPr>
            <p:cNvPr id="15" name="Freeform 15"/>
            <p:cNvSpPr/>
            <p:nvPr/>
          </p:nvSpPr>
          <p:spPr>
            <a:xfrm>
              <a:off x="0" y="0"/>
              <a:ext cx="1268800" cy="158009"/>
            </a:xfrm>
            <a:custGeom>
              <a:avLst/>
              <a:gdLst/>
              <a:ahLst/>
              <a:cxnLst/>
              <a:rect l="l" t="t" r="r" b="b"/>
              <a:pathLst>
                <a:path w="1268800" h="158009">
                  <a:moveTo>
                    <a:pt x="0" y="0"/>
                  </a:moveTo>
                  <a:lnTo>
                    <a:pt x="1268800" y="0"/>
                  </a:lnTo>
                  <a:lnTo>
                    <a:pt x="1268800" y="158009"/>
                  </a:lnTo>
                  <a:lnTo>
                    <a:pt x="0" y="158009"/>
                  </a:lnTo>
                  <a:close/>
                </a:path>
              </a:pathLst>
            </a:custGeom>
            <a:solidFill>
              <a:srgbClr val="709954"/>
            </a:solidFill>
          </p:spPr>
        </p:sp>
        <p:sp>
          <p:nvSpPr>
            <p:cNvPr id="16" name="TextBox 16"/>
            <p:cNvSpPr txBox="1"/>
            <p:nvPr/>
          </p:nvSpPr>
          <p:spPr>
            <a:xfrm>
              <a:off x="0" y="-9525"/>
              <a:ext cx="1268800" cy="167534"/>
            </a:xfrm>
            <a:prstGeom prst="rect">
              <a:avLst/>
            </a:prstGeom>
          </p:spPr>
          <p:txBody>
            <a:bodyPr lIns="50800" tIns="50800" rIns="50800" bIns="50800" rtlCol="0" anchor="ctr"/>
            <a:lstStyle/>
            <a:p>
              <a:pPr algn="ctr">
                <a:lnSpc>
                  <a:spcPts val="2860"/>
                </a:lnSpc>
              </a:pPr>
              <a:r>
                <a:rPr lang="en-US" sz="2200">
                  <a:solidFill>
                    <a:srgbClr val="FFFFFF"/>
                  </a:solidFill>
                  <a:latin typeface="Open Sauce"/>
                  <a:ea typeface="Open Sauce"/>
                  <a:cs typeface="Open Sauce"/>
                  <a:sym typeface="Open Sauce"/>
                </a:rPr>
                <a:t>INSIGHT</a:t>
              </a:r>
            </a:p>
          </p:txBody>
        </p:sp>
      </p:grpSp>
      <p:sp>
        <p:nvSpPr>
          <p:cNvPr id="17" name="TextBox 17"/>
          <p:cNvSpPr txBox="1"/>
          <p:nvPr/>
        </p:nvSpPr>
        <p:spPr>
          <a:xfrm>
            <a:off x="1028700" y="759608"/>
            <a:ext cx="15066425" cy="866031"/>
          </a:xfrm>
          <a:prstGeom prst="rect">
            <a:avLst/>
          </a:prstGeom>
        </p:spPr>
        <p:txBody>
          <a:bodyPr lIns="0" tIns="0" rIns="0" bIns="0" rtlCol="0" anchor="t">
            <a:spAutoFit/>
          </a:bodyPr>
          <a:lstStyle/>
          <a:p>
            <a:pPr algn="l">
              <a:lnSpc>
                <a:spcPts val="6765"/>
              </a:lnSpc>
            </a:pPr>
            <a:r>
              <a:rPr lang="en-US" sz="5882">
                <a:solidFill>
                  <a:srgbClr val="317C47"/>
                </a:solidFill>
                <a:latin typeface="Prata"/>
                <a:ea typeface="Prata"/>
                <a:cs typeface="Prata"/>
                <a:sym typeface="Prata"/>
              </a:rPr>
              <a:t>4 - EDA : HARGA DAN KORELASI </a:t>
            </a:r>
          </a:p>
        </p:txBody>
      </p:sp>
      <p:sp>
        <p:nvSpPr>
          <p:cNvPr id="18" name="TextBox 18"/>
          <p:cNvSpPr txBox="1"/>
          <p:nvPr/>
        </p:nvSpPr>
        <p:spPr>
          <a:xfrm>
            <a:off x="2381120" y="7307586"/>
            <a:ext cx="12839750" cy="1590179"/>
          </a:xfrm>
          <a:prstGeom prst="rect">
            <a:avLst/>
          </a:prstGeom>
        </p:spPr>
        <p:txBody>
          <a:bodyPr lIns="0" tIns="0" rIns="0" bIns="0" rtlCol="0" anchor="t">
            <a:spAutoFit/>
          </a:bodyPr>
          <a:lstStyle/>
          <a:p>
            <a:pPr algn="l">
              <a:lnSpc>
                <a:spcPts val="3068"/>
              </a:lnSpc>
            </a:pPr>
            <a:r>
              <a:rPr lang="en-US" sz="2191" dirty="0" err="1">
                <a:solidFill>
                  <a:srgbClr val="709954"/>
                </a:solidFill>
                <a:latin typeface="Open Sauce"/>
                <a:ea typeface="Open Sauce"/>
                <a:cs typeface="Open Sauce"/>
                <a:sym typeface="Open Sauce"/>
              </a:rPr>
              <a:t>Terlihat</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bahwa</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sebagian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besar</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produk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memiliki</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harga</a:t>
            </a:r>
            <a:r>
              <a:rPr lang="en-US" sz="2191" dirty="0">
                <a:solidFill>
                  <a:srgbClr val="709954"/>
                </a:solidFill>
                <a:latin typeface="Open Sauce"/>
                <a:ea typeface="Open Sauce"/>
                <a:cs typeface="Open Sauce"/>
                <a:sym typeface="Open Sauce"/>
              </a:rPr>
              <a:t> di </a:t>
            </a:r>
            <a:r>
              <a:rPr lang="en-US" sz="2191" dirty="0" err="1">
                <a:solidFill>
                  <a:srgbClr val="709954"/>
                </a:solidFill>
                <a:latin typeface="Open Sauce"/>
                <a:ea typeface="Open Sauce"/>
                <a:cs typeface="Open Sauce"/>
                <a:sym typeface="Open Sauce"/>
              </a:rPr>
              <a:t>bawah</a:t>
            </a:r>
            <a:r>
              <a:rPr lang="en-US" sz="2191" dirty="0">
                <a:solidFill>
                  <a:srgbClr val="709954"/>
                </a:solidFill>
                <a:latin typeface="Open Sauce"/>
                <a:ea typeface="Open Sauce"/>
                <a:cs typeface="Open Sauce"/>
                <a:sym typeface="Open Sauce"/>
              </a:rPr>
              <a:t> 300 </a:t>
            </a:r>
            <a:r>
              <a:rPr lang="en-US" sz="2191" dirty="0" err="1">
                <a:solidFill>
                  <a:srgbClr val="709954"/>
                </a:solidFill>
                <a:latin typeface="Open Sauce"/>
                <a:ea typeface="Open Sauce"/>
                <a:cs typeface="Open Sauce"/>
                <a:sym typeface="Open Sauce"/>
              </a:rPr>
              <a:t>dan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tidak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terdapat</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pola</a:t>
            </a:r>
            <a:r>
              <a:rPr lang="en-US" sz="2191" dirty="0">
                <a:solidFill>
                  <a:srgbClr val="709954"/>
                </a:solidFill>
                <a:latin typeface="Open Sauce"/>
                <a:ea typeface="Open Sauce"/>
                <a:cs typeface="Open Sauce"/>
                <a:sym typeface="Open Sauce"/>
              </a:rPr>
              <a:t> yang </a:t>
            </a:r>
            <a:r>
              <a:rPr lang="en-US" sz="2191" dirty="0" err="1">
                <a:solidFill>
                  <a:srgbClr val="709954"/>
                </a:solidFill>
                <a:latin typeface="Open Sauce"/>
                <a:ea typeface="Open Sauce"/>
                <a:cs typeface="Open Sauce"/>
                <a:sym typeface="Open Sauce"/>
              </a:rPr>
              <a:t>jelas</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antara</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harga</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dengan</a:t>
            </a:r>
            <a:r>
              <a:rPr lang="en-US" sz="2191" dirty="0">
                <a:solidFill>
                  <a:srgbClr val="709954"/>
                </a:solidFill>
                <a:latin typeface="Open Sauce"/>
                <a:ea typeface="Open Sauce"/>
                <a:cs typeface="Open Sauce"/>
                <a:sym typeface="Open Sauce"/>
              </a:rPr>
              <a:t> volume </a:t>
            </a:r>
            <a:r>
              <a:rPr lang="en-US" sz="2191" dirty="0" err="1">
                <a:solidFill>
                  <a:srgbClr val="709954"/>
                </a:solidFill>
                <a:latin typeface="Open Sauce"/>
                <a:ea typeface="Open Sauce"/>
                <a:cs typeface="Open Sauce"/>
                <a:sym typeface="Open Sauce"/>
              </a:rPr>
              <a:t>penjualan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Ini</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menunjukkan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bahwa</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harga</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tidak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terlalu</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memengaruhi</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jumlah</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produk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terjual</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artinya</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produk</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mahal</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belum</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tentu</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sedikit</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terjual</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dan</a:t>
            </a:r>
            <a:r>
              <a:rPr lang="en-US" sz="2191" dirty="0">
                <a:solidFill>
                  <a:srgbClr val="709954"/>
                </a:solidFill>
                <a:latin typeface="Open Sauce"/>
                <a:ea typeface="Open Sauce"/>
                <a:cs typeface="Open Sauce"/>
                <a:sym typeface="Open Sauce"/>
              </a:rPr>
              <a:t> </a:t>
            </a:r>
            <a:r>
              <a:rPr lang="en-US" sz="2191" dirty="0" err="1">
                <a:solidFill>
                  <a:srgbClr val="709954"/>
                </a:solidFill>
                <a:latin typeface="Open Sauce"/>
                <a:ea typeface="Open Sauce"/>
                <a:cs typeface="Open Sauce"/>
                <a:sym typeface="Open Sauce"/>
              </a:rPr>
              <a:t>sebaliknya</a:t>
            </a:r>
            <a:endParaRPr lang="en-US" sz="2191" dirty="0">
              <a:solidFill>
                <a:srgbClr val="709954"/>
              </a:solidFill>
              <a:latin typeface="Open Sauce"/>
              <a:ea typeface="Open Sauce"/>
              <a:cs typeface="Open Sauce"/>
              <a:sym typeface="Open Sauce"/>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a:stretch>
              <a:fillRect/>
            </a:stretch>
          </a:blipFill>
        </p:spPr>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4">
              <a:alphaModFix amt="26000"/>
            </a:blip>
            <a:stretch>
              <a:fillRect/>
            </a:stretch>
          </a:blipFill>
        </p:spPr>
      </p:sp>
      <p:sp>
        <p:nvSpPr>
          <p:cNvPr id="5" name="Freeform 5"/>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5164305" y="912562"/>
            <a:ext cx="381963" cy="370026"/>
          </a:xfrm>
          <a:custGeom>
            <a:avLst/>
            <a:gdLst/>
            <a:ahLst/>
            <a:cxnLst/>
            <a:rect l="l" t="t" r="r" b="b"/>
            <a:pathLst>
              <a:path w="381963" h="370026">
                <a:moveTo>
                  <a:pt x="0" y="0"/>
                </a:moveTo>
                <a:lnTo>
                  <a:pt x="381963" y="0"/>
                </a:lnTo>
                <a:lnTo>
                  <a:pt x="381963" y="370027"/>
                </a:lnTo>
                <a:lnTo>
                  <a:pt x="0" y="37002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a:off x="1946065" y="2656579"/>
            <a:ext cx="4675462" cy="4003364"/>
          </a:xfrm>
          <a:custGeom>
            <a:avLst/>
            <a:gdLst/>
            <a:ahLst/>
            <a:cxnLst/>
            <a:rect l="l" t="t" r="r" b="b"/>
            <a:pathLst>
              <a:path w="4675462" h="4003364">
                <a:moveTo>
                  <a:pt x="0" y="0"/>
                </a:moveTo>
                <a:lnTo>
                  <a:pt x="4675462" y="0"/>
                </a:lnTo>
                <a:lnTo>
                  <a:pt x="4675462" y="4003364"/>
                </a:lnTo>
                <a:lnTo>
                  <a:pt x="0" y="4003364"/>
                </a:lnTo>
                <a:lnTo>
                  <a:pt x="0" y="0"/>
                </a:lnTo>
                <a:close/>
              </a:path>
            </a:pathLst>
          </a:custGeom>
          <a:blipFill>
            <a:blip r:embed="rId11"/>
            <a:stretch>
              <a:fillRect/>
            </a:stretch>
          </a:blipFill>
        </p:spPr>
      </p:sp>
      <p:sp>
        <p:nvSpPr>
          <p:cNvPr id="9" name="Freeform 9"/>
          <p:cNvSpPr/>
          <p:nvPr/>
        </p:nvSpPr>
        <p:spPr>
          <a:xfrm>
            <a:off x="10066358" y="2656579"/>
            <a:ext cx="4675462" cy="4003364"/>
          </a:xfrm>
          <a:custGeom>
            <a:avLst/>
            <a:gdLst/>
            <a:ahLst/>
            <a:cxnLst/>
            <a:rect l="l" t="t" r="r" b="b"/>
            <a:pathLst>
              <a:path w="4675462" h="4003364">
                <a:moveTo>
                  <a:pt x="0" y="0"/>
                </a:moveTo>
                <a:lnTo>
                  <a:pt x="4675461" y="0"/>
                </a:lnTo>
                <a:lnTo>
                  <a:pt x="4675461" y="4003364"/>
                </a:lnTo>
                <a:lnTo>
                  <a:pt x="0" y="4003364"/>
                </a:lnTo>
                <a:lnTo>
                  <a:pt x="0" y="0"/>
                </a:lnTo>
                <a:close/>
              </a:path>
            </a:pathLst>
          </a:custGeom>
          <a:blipFill>
            <a:blip r:embed="rId12"/>
            <a:stretch>
              <a:fillRect/>
            </a:stretch>
          </a:blipFill>
        </p:spPr>
      </p:sp>
      <p:sp>
        <p:nvSpPr>
          <p:cNvPr id="10" name="TextBox 10"/>
          <p:cNvSpPr txBox="1"/>
          <p:nvPr/>
        </p:nvSpPr>
        <p:spPr>
          <a:xfrm>
            <a:off x="873100" y="819031"/>
            <a:ext cx="14004277" cy="866031"/>
          </a:xfrm>
          <a:prstGeom prst="rect">
            <a:avLst/>
          </a:prstGeom>
        </p:spPr>
        <p:txBody>
          <a:bodyPr lIns="0" tIns="0" rIns="0" bIns="0" rtlCol="0" anchor="t">
            <a:spAutoFit/>
          </a:bodyPr>
          <a:lstStyle/>
          <a:p>
            <a:pPr algn="l">
              <a:lnSpc>
                <a:spcPts val="6765"/>
              </a:lnSpc>
            </a:pPr>
            <a:r>
              <a:rPr lang="en-US" sz="5882">
                <a:solidFill>
                  <a:srgbClr val="FFFFFF"/>
                </a:solidFill>
                <a:latin typeface="Prata"/>
                <a:ea typeface="Prata"/>
                <a:cs typeface="Prata"/>
                <a:sym typeface="Prata"/>
              </a:rPr>
              <a:t>4 - EDA : PROMOSI &amp; PENEMPATAN</a:t>
            </a:r>
          </a:p>
        </p:txBody>
      </p:sp>
      <p:sp>
        <p:nvSpPr>
          <p:cNvPr id="11" name="TextBox 11"/>
          <p:cNvSpPr txBox="1"/>
          <p:nvPr/>
        </p:nvSpPr>
        <p:spPr>
          <a:xfrm>
            <a:off x="1946065" y="2004045"/>
            <a:ext cx="3970414" cy="652534"/>
          </a:xfrm>
          <a:prstGeom prst="rect">
            <a:avLst/>
          </a:prstGeom>
        </p:spPr>
        <p:txBody>
          <a:bodyPr lIns="0" tIns="0" rIns="0" bIns="0" rtlCol="0" anchor="t">
            <a:spAutoFit/>
          </a:bodyPr>
          <a:lstStyle/>
          <a:p>
            <a:pPr algn="l">
              <a:lnSpc>
                <a:spcPts val="2624"/>
              </a:lnSpc>
            </a:pPr>
            <a:r>
              <a:rPr lang="en-US" sz="2282">
                <a:solidFill>
                  <a:srgbClr val="FFFFFF"/>
                </a:solidFill>
                <a:latin typeface="Prata"/>
                <a:ea typeface="Prata"/>
                <a:cs typeface="Prata"/>
                <a:sym typeface="Prata"/>
              </a:rPr>
              <a:t>BOXPLOT PROMOSI VS PENJUALAN </a:t>
            </a:r>
          </a:p>
        </p:txBody>
      </p:sp>
      <p:sp>
        <p:nvSpPr>
          <p:cNvPr id="12" name="TextBox 12"/>
          <p:cNvSpPr txBox="1"/>
          <p:nvPr/>
        </p:nvSpPr>
        <p:spPr>
          <a:xfrm>
            <a:off x="10066358" y="2004045"/>
            <a:ext cx="4719813" cy="652534"/>
          </a:xfrm>
          <a:prstGeom prst="rect">
            <a:avLst/>
          </a:prstGeom>
        </p:spPr>
        <p:txBody>
          <a:bodyPr lIns="0" tIns="0" rIns="0" bIns="0" rtlCol="0" anchor="t">
            <a:spAutoFit/>
          </a:bodyPr>
          <a:lstStyle/>
          <a:p>
            <a:pPr algn="l">
              <a:lnSpc>
                <a:spcPts val="2624"/>
              </a:lnSpc>
            </a:pPr>
            <a:r>
              <a:rPr lang="en-US" sz="2282">
                <a:solidFill>
                  <a:srgbClr val="FFFFFF"/>
                </a:solidFill>
                <a:latin typeface="Prata"/>
                <a:ea typeface="Prata"/>
                <a:cs typeface="Prata"/>
                <a:sym typeface="Prata"/>
              </a:rPr>
              <a:t>BOXPLOT POSISI PRODUK VS PENJUALAN </a:t>
            </a:r>
          </a:p>
        </p:txBody>
      </p:sp>
      <p:sp>
        <p:nvSpPr>
          <p:cNvPr id="13" name="TextBox 13"/>
          <p:cNvSpPr txBox="1"/>
          <p:nvPr/>
        </p:nvSpPr>
        <p:spPr>
          <a:xfrm>
            <a:off x="1946065" y="7583868"/>
            <a:ext cx="12840106" cy="1663013"/>
          </a:xfrm>
          <a:prstGeom prst="rect">
            <a:avLst/>
          </a:prstGeom>
        </p:spPr>
        <p:txBody>
          <a:bodyPr lIns="0" tIns="0" rIns="0" bIns="0" rtlCol="0" anchor="t">
            <a:spAutoFit/>
          </a:bodyPr>
          <a:lstStyle/>
          <a:p>
            <a:pPr algn="l">
              <a:lnSpc>
                <a:spcPts val="3348"/>
              </a:lnSpc>
            </a:pPr>
            <a:r>
              <a:rPr lang="en-US" sz="2391" dirty="0" err="1">
                <a:solidFill>
                  <a:schemeClr val="bg1"/>
                </a:solidFill>
                <a:latin typeface="Open Sauce"/>
                <a:ea typeface="Open Sauce"/>
                <a:cs typeface="Open Sauce"/>
                <a:sym typeface="Open Sauce"/>
              </a:rPr>
              <a:t>Analisis</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terhadap</a:t>
            </a:r>
            <a:r>
              <a:rPr lang="en-US" sz="2391" dirty="0">
                <a:solidFill>
                  <a:schemeClr val="bg1"/>
                </a:solidFill>
                <a:latin typeface="Open Sauce"/>
                <a:ea typeface="Open Sauce"/>
                <a:cs typeface="Open Sauce"/>
                <a:sym typeface="Open Sauce"/>
              </a:rPr>
              <a:t> data </a:t>
            </a:r>
            <a:r>
              <a:rPr lang="en-US" sz="2391" dirty="0" err="1">
                <a:solidFill>
                  <a:schemeClr val="bg1"/>
                </a:solidFill>
                <a:latin typeface="Open Sauce"/>
                <a:ea typeface="Open Sauce"/>
                <a:cs typeface="Open Sauce"/>
                <a:sym typeface="Open Sauce"/>
              </a:rPr>
              <a:t>promosi</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dan</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penempatan</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produk</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memperlihatkan</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bahwa</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adanya</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promosi</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berkorelasi</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positif</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terhadap</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peningkatan</a:t>
            </a:r>
            <a:r>
              <a:rPr lang="en-US" sz="2391" dirty="0">
                <a:solidFill>
                  <a:schemeClr val="bg1"/>
                </a:solidFill>
                <a:latin typeface="Open Sauce"/>
                <a:ea typeface="Open Sauce"/>
                <a:cs typeface="Open Sauce"/>
                <a:sym typeface="Open Sauce"/>
              </a:rPr>
              <a:t> volume </a:t>
            </a:r>
            <a:r>
              <a:rPr lang="en-US" sz="2391" dirty="0" err="1">
                <a:solidFill>
                  <a:schemeClr val="bg1"/>
                </a:solidFill>
                <a:latin typeface="Open Sauce"/>
                <a:ea typeface="Open Sauce"/>
                <a:cs typeface="Open Sauce"/>
                <a:sym typeface="Open Sauce"/>
              </a:rPr>
              <a:t>penjualan</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Produk</a:t>
            </a:r>
            <a:r>
              <a:rPr lang="en-US" sz="2391" dirty="0">
                <a:solidFill>
                  <a:schemeClr val="bg1"/>
                </a:solidFill>
                <a:latin typeface="Open Sauce"/>
                <a:ea typeface="Open Sauce"/>
                <a:cs typeface="Open Sauce"/>
                <a:sym typeface="Open Sauce"/>
              </a:rPr>
              <a:t> yang </a:t>
            </a:r>
            <a:r>
              <a:rPr lang="en-US" sz="2391" dirty="0" err="1">
                <a:solidFill>
                  <a:schemeClr val="bg1"/>
                </a:solidFill>
                <a:latin typeface="Open Sauce"/>
                <a:ea typeface="Open Sauce"/>
                <a:cs typeface="Open Sauce"/>
                <a:sym typeface="Open Sauce"/>
              </a:rPr>
              <a:t>mendapatkan</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promosi</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cenderung</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memiliki</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penjualan</a:t>
            </a:r>
            <a:r>
              <a:rPr lang="en-US" sz="2391" dirty="0">
                <a:solidFill>
                  <a:schemeClr val="bg1"/>
                </a:solidFill>
                <a:latin typeface="Open Sauce"/>
                <a:ea typeface="Open Sauce"/>
                <a:cs typeface="Open Sauce"/>
                <a:sym typeface="Open Sauce"/>
              </a:rPr>
              <a:t> yang </a:t>
            </a:r>
            <a:r>
              <a:rPr lang="en-US" sz="2391" dirty="0" err="1">
                <a:solidFill>
                  <a:schemeClr val="bg1"/>
                </a:solidFill>
                <a:latin typeface="Open Sauce"/>
                <a:ea typeface="Open Sauce"/>
                <a:cs typeface="Open Sauce"/>
                <a:sym typeface="Open Sauce"/>
              </a:rPr>
              <a:t>lebih</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tinggi</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dibandingkan</a:t>
            </a:r>
            <a:r>
              <a:rPr lang="en-US" sz="2391" dirty="0">
                <a:solidFill>
                  <a:schemeClr val="bg1"/>
                </a:solidFill>
                <a:latin typeface="Open Sauce"/>
                <a:ea typeface="Open Sauce"/>
                <a:cs typeface="Open Sauce"/>
                <a:sym typeface="Open Sauce"/>
              </a:rPr>
              <a:t> yang </a:t>
            </a:r>
            <a:r>
              <a:rPr lang="en-US" sz="2391" dirty="0" err="1">
                <a:solidFill>
                  <a:schemeClr val="bg1"/>
                </a:solidFill>
                <a:latin typeface="Open Sauce"/>
                <a:ea typeface="Open Sauce"/>
                <a:cs typeface="Open Sauce"/>
                <a:sym typeface="Open Sauce"/>
              </a:rPr>
              <a:t>tidak</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Selain</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itu</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penempatan</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produk</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juga</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memainkan</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peran</a:t>
            </a:r>
            <a:r>
              <a:rPr lang="en-US" sz="2391" dirty="0">
                <a:solidFill>
                  <a:schemeClr val="bg1"/>
                </a:solidFill>
                <a:latin typeface="Open Sauce"/>
                <a:ea typeface="Open Sauce"/>
                <a:cs typeface="Open Sauce"/>
                <a:sym typeface="Open Sauce"/>
              </a:rPr>
              <a:t> </a:t>
            </a:r>
            <a:r>
              <a:rPr lang="en-US" sz="2391" dirty="0" err="1">
                <a:solidFill>
                  <a:schemeClr val="bg1"/>
                </a:solidFill>
                <a:latin typeface="Open Sauce"/>
                <a:ea typeface="Open Sauce"/>
                <a:cs typeface="Open Sauce"/>
                <a:sym typeface="Open Sauce"/>
              </a:rPr>
              <a:t>penting</a:t>
            </a:r>
            <a:r>
              <a:rPr lang="en-US" sz="2391" dirty="0">
                <a:solidFill>
                  <a:srgbClr val="ABABAB"/>
                </a:solidFill>
                <a:latin typeface="Open Sauce"/>
                <a:ea typeface="Open Sauce"/>
                <a:cs typeface="Open Sauce"/>
                <a:sym typeface="Open Sauce"/>
              </a:rPr>
              <a:t>. </a:t>
            </a:r>
          </a:p>
        </p:txBody>
      </p:sp>
      <p:sp>
        <p:nvSpPr>
          <p:cNvPr id="14" name="TextBox 14"/>
          <p:cNvSpPr txBox="1"/>
          <p:nvPr/>
        </p:nvSpPr>
        <p:spPr>
          <a:xfrm>
            <a:off x="1946065" y="7302743"/>
            <a:ext cx="3970414" cy="328750"/>
          </a:xfrm>
          <a:prstGeom prst="rect">
            <a:avLst/>
          </a:prstGeom>
        </p:spPr>
        <p:txBody>
          <a:bodyPr lIns="0" tIns="0" rIns="0" bIns="0" rtlCol="0" anchor="t">
            <a:spAutoFit/>
          </a:bodyPr>
          <a:lstStyle/>
          <a:p>
            <a:pPr algn="l">
              <a:lnSpc>
                <a:spcPts val="2624"/>
              </a:lnSpc>
            </a:pPr>
            <a:r>
              <a:rPr lang="en-US" sz="2282">
                <a:solidFill>
                  <a:srgbClr val="FFFFFF"/>
                </a:solidFill>
                <a:latin typeface="Prata"/>
                <a:ea typeface="Prata"/>
                <a:cs typeface="Prata"/>
                <a:sym typeface="Prata"/>
              </a:rPr>
              <a:t>INSIGHT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a:stretch>
              <a:fillRect/>
            </a:stretch>
          </a:blipFill>
        </p:spPr>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4">
              <a:alphaModFix amt="26000"/>
            </a:blip>
            <a:stretch>
              <a:fillRect/>
            </a:stretch>
          </a:blipFill>
        </p:spPr>
      </p:sp>
      <p:sp>
        <p:nvSpPr>
          <p:cNvPr id="5" name="Freeform 5"/>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2265794" y="3715648"/>
            <a:ext cx="5390950" cy="4616001"/>
          </a:xfrm>
          <a:custGeom>
            <a:avLst/>
            <a:gdLst/>
            <a:ahLst/>
            <a:cxnLst/>
            <a:rect l="l" t="t" r="r" b="b"/>
            <a:pathLst>
              <a:path w="5390950" h="4616001">
                <a:moveTo>
                  <a:pt x="0" y="0"/>
                </a:moveTo>
                <a:lnTo>
                  <a:pt x="5390950" y="0"/>
                </a:lnTo>
                <a:lnTo>
                  <a:pt x="5390950" y="4616002"/>
                </a:lnTo>
                <a:lnTo>
                  <a:pt x="0" y="4616002"/>
                </a:lnTo>
                <a:lnTo>
                  <a:pt x="0" y="0"/>
                </a:lnTo>
                <a:close/>
              </a:path>
            </a:pathLst>
          </a:custGeom>
          <a:blipFill>
            <a:blip r:embed="rId9"/>
            <a:stretch>
              <a:fillRect/>
            </a:stretch>
          </a:blipFill>
        </p:spPr>
      </p:sp>
      <p:sp>
        <p:nvSpPr>
          <p:cNvPr id="8" name="TextBox 8"/>
          <p:cNvSpPr txBox="1"/>
          <p:nvPr/>
        </p:nvSpPr>
        <p:spPr>
          <a:xfrm>
            <a:off x="1028700" y="1038700"/>
            <a:ext cx="14772492" cy="846379"/>
          </a:xfrm>
          <a:prstGeom prst="rect">
            <a:avLst/>
          </a:prstGeom>
        </p:spPr>
        <p:txBody>
          <a:bodyPr lIns="0" tIns="0" rIns="0" bIns="0" rtlCol="0" anchor="t">
            <a:spAutoFit/>
          </a:bodyPr>
          <a:lstStyle/>
          <a:p>
            <a:pPr algn="l">
              <a:lnSpc>
                <a:spcPts val="6650"/>
              </a:lnSpc>
            </a:pPr>
            <a:r>
              <a:rPr lang="en-US" sz="5782">
                <a:solidFill>
                  <a:srgbClr val="FFFFFF"/>
                </a:solidFill>
                <a:latin typeface="Prata"/>
                <a:ea typeface="Prata"/>
                <a:cs typeface="Prata"/>
                <a:sym typeface="Prata"/>
              </a:rPr>
              <a:t>4 - EDA : PRODUK MUSIMAN </a:t>
            </a:r>
          </a:p>
        </p:txBody>
      </p:sp>
      <p:sp>
        <p:nvSpPr>
          <p:cNvPr id="9" name="TextBox 9"/>
          <p:cNvSpPr txBox="1"/>
          <p:nvPr/>
        </p:nvSpPr>
        <p:spPr>
          <a:xfrm>
            <a:off x="2265794" y="2917314"/>
            <a:ext cx="5870086" cy="798335"/>
          </a:xfrm>
          <a:prstGeom prst="rect">
            <a:avLst/>
          </a:prstGeom>
        </p:spPr>
        <p:txBody>
          <a:bodyPr lIns="0" tIns="0" rIns="0" bIns="0" rtlCol="0" anchor="t">
            <a:spAutoFit/>
          </a:bodyPr>
          <a:lstStyle/>
          <a:p>
            <a:pPr algn="l">
              <a:lnSpc>
                <a:spcPts val="3106"/>
              </a:lnSpc>
            </a:pPr>
            <a:r>
              <a:rPr lang="en-US" sz="2701">
                <a:solidFill>
                  <a:srgbClr val="F69338"/>
                </a:solidFill>
                <a:latin typeface="Prata"/>
                <a:ea typeface="Prata"/>
                <a:cs typeface="Prata"/>
                <a:sym typeface="Prata"/>
              </a:rPr>
              <a:t>BOXPLOT SEASONAL VS PENJUALAN</a:t>
            </a:r>
          </a:p>
        </p:txBody>
      </p:sp>
      <p:sp>
        <p:nvSpPr>
          <p:cNvPr id="10" name="TextBox 10"/>
          <p:cNvSpPr txBox="1"/>
          <p:nvPr/>
        </p:nvSpPr>
        <p:spPr>
          <a:xfrm>
            <a:off x="9676393" y="3696598"/>
            <a:ext cx="5189354" cy="2260138"/>
          </a:xfrm>
          <a:prstGeom prst="rect">
            <a:avLst/>
          </a:prstGeom>
        </p:spPr>
        <p:txBody>
          <a:bodyPr lIns="0" tIns="0" rIns="0" bIns="0" rtlCol="0" anchor="t">
            <a:spAutoFit/>
          </a:bodyPr>
          <a:lstStyle/>
          <a:p>
            <a:pPr algn="l">
              <a:lnSpc>
                <a:spcPts val="2599"/>
              </a:lnSpc>
            </a:pPr>
            <a:r>
              <a:rPr lang="en-US" sz="1999">
                <a:solidFill>
                  <a:srgbClr val="FFFFFF"/>
                </a:solidFill>
                <a:latin typeface="Open Sauce"/>
                <a:ea typeface="Open Sauce"/>
                <a:cs typeface="Open Sauce"/>
                <a:sym typeface="Open Sauce"/>
              </a:rPr>
              <a:t>Meskipun tidak selalu lebih tinggi secara konsisten, tetapi secara umum, produk musiman cenderung memiliki volume penjualan yang lebih besar selama periode musim tertentu. Namun demikian, penjualan produk musiman juga lebih fluktuatif dan cenderung tidak stabil.</a:t>
            </a:r>
          </a:p>
        </p:txBody>
      </p:sp>
      <p:sp>
        <p:nvSpPr>
          <p:cNvPr id="11" name="Freeform 11"/>
          <p:cNvSpPr/>
          <p:nvPr/>
        </p:nvSpPr>
        <p:spPr>
          <a:xfrm>
            <a:off x="12271070" y="1262588"/>
            <a:ext cx="381963" cy="370026"/>
          </a:xfrm>
          <a:custGeom>
            <a:avLst/>
            <a:gdLst/>
            <a:ahLst/>
            <a:cxnLst/>
            <a:rect l="l" t="t" r="r" b="b"/>
            <a:pathLst>
              <a:path w="381963" h="370026">
                <a:moveTo>
                  <a:pt x="0" y="0"/>
                </a:moveTo>
                <a:lnTo>
                  <a:pt x="381963" y="0"/>
                </a:lnTo>
                <a:lnTo>
                  <a:pt x="381963" y="370027"/>
                </a:lnTo>
                <a:lnTo>
                  <a:pt x="0" y="37002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TextBox 12"/>
          <p:cNvSpPr txBox="1"/>
          <p:nvPr/>
        </p:nvSpPr>
        <p:spPr>
          <a:xfrm>
            <a:off x="9676393" y="3335531"/>
            <a:ext cx="5870086" cy="358816"/>
          </a:xfrm>
          <a:prstGeom prst="rect">
            <a:avLst/>
          </a:prstGeom>
        </p:spPr>
        <p:txBody>
          <a:bodyPr lIns="0" tIns="0" rIns="0" bIns="0" rtlCol="0" anchor="t">
            <a:spAutoFit/>
          </a:bodyPr>
          <a:lstStyle/>
          <a:p>
            <a:pPr algn="l">
              <a:lnSpc>
                <a:spcPts val="2876"/>
              </a:lnSpc>
            </a:pPr>
            <a:r>
              <a:rPr lang="en-US" sz="2501">
                <a:solidFill>
                  <a:srgbClr val="F69338"/>
                </a:solidFill>
                <a:latin typeface="Prata"/>
                <a:ea typeface="Prata"/>
                <a:cs typeface="Prata"/>
                <a:sym typeface="Prata"/>
              </a:rPr>
              <a:t>INSIGHT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TotalTime>
  <Words>594</Words>
  <Application>Microsoft Office PowerPoint</Application>
  <PresentationFormat>Custom</PresentationFormat>
  <Paragraphs>78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Prata</vt:lpstr>
      <vt:lpstr>Josefin Sans Bold</vt:lpstr>
      <vt:lpstr>Calibri</vt:lpstr>
      <vt:lpstr>Josefin Sans</vt:lpstr>
      <vt:lpstr>Open Sauce</vt:lpstr>
      <vt:lpstr>Open Sauce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Data Penjualan Zara</dc:title>
  <dc:creator>LENOVO</dc:creator>
  <cp:lastModifiedBy>LENOVO</cp:lastModifiedBy>
  <cp:revision>6</cp:revision>
  <dcterms:created xsi:type="dcterms:W3CDTF">2006-08-16T00:00:00Z</dcterms:created>
  <dcterms:modified xsi:type="dcterms:W3CDTF">2025-05-23T15:57:11Z</dcterms:modified>
  <dc:identifier>DAGoLzzCopc</dc:identifier>
</cp:coreProperties>
</file>